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0880388" cy="33120013"/>
  <p:notesSz cx="6858000" cy="9144000"/>
  <p:defaultTextStyle>
    <a:defPPr>
      <a:defRPr lang="es-ES"/>
    </a:defPPr>
    <a:lvl1pPr marL="0" algn="l" defTabSz="2098548" rtl="0" eaLnBrk="1" latinLnBrk="0" hangingPunct="1">
      <a:defRPr sz="4100" kern="1200">
        <a:solidFill>
          <a:schemeClr val="tx1"/>
        </a:solidFill>
        <a:latin typeface="+mn-lt"/>
        <a:ea typeface="+mn-ea"/>
        <a:cs typeface="+mn-cs"/>
      </a:defRPr>
    </a:lvl1pPr>
    <a:lvl2pPr marL="1049274" algn="l" defTabSz="2098548" rtl="0" eaLnBrk="1" latinLnBrk="0" hangingPunct="1">
      <a:defRPr sz="4100" kern="1200">
        <a:solidFill>
          <a:schemeClr val="tx1"/>
        </a:solidFill>
        <a:latin typeface="+mn-lt"/>
        <a:ea typeface="+mn-ea"/>
        <a:cs typeface="+mn-cs"/>
      </a:defRPr>
    </a:lvl2pPr>
    <a:lvl3pPr marL="2098548" algn="l" defTabSz="2098548" rtl="0" eaLnBrk="1" latinLnBrk="0" hangingPunct="1">
      <a:defRPr sz="4100" kern="1200">
        <a:solidFill>
          <a:schemeClr val="tx1"/>
        </a:solidFill>
        <a:latin typeface="+mn-lt"/>
        <a:ea typeface="+mn-ea"/>
        <a:cs typeface="+mn-cs"/>
      </a:defRPr>
    </a:lvl3pPr>
    <a:lvl4pPr marL="3147822" algn="l" defTabSz="2098548" rtl="0" eaLnBrk="1" latinLnBrk="0" hangingPunct="1">
      <a:defRPr sz="4100" kern="1200">
        <a:solidFill>
          <a:schemeClr val="tx1"/>
        </a:solidFill>
        <a:latin typeface="+mn-lt"/>
        <a:ea typeface="+mn-ea"/>
        <a:cs typeface="+mn-cs"/>
      </a:defRPr>
    </a:lvl4pPr>
    <a:lvl5pPr marL="4197096" algn="l" defTabSz="2098548" rtl="0" eaLnBrk="1" latinLnBrk="0" hangingPunct="1">
      <a:defRPr sz="4100" kern="1200">
        <a:solidFill>
          <a:schemeClr val="tx1"/>
        </a:solidFill>
        <a:latin typeface="+mn-lt"/>
        <a:ea typeface="+mn-ea"/>
        <a:cs typeface="+mn-cs"/>
      </a:defRPr>
    </a:lvl5pPr>
    <a:lvl6pPr marL="5246370" algn="l" defTabSz="2098548" rtl="0" eaLnBrk="1" latinLnBrk="0" hangingPunct="1">
      <a:defRPr sz="4100" kern="1200">
        <a:solidFill>
          <a:schemeClr val="tx1"/>
        </a:solidFill>
        <a:latin typeface="+mn-lt"/>
        <a:ea typeface="+mn-ea"/>
        <a:cs typeface="+mn-cs"/>
      </a:defRPr>
    </a:lvl6pPr>
    <a:lvl7pPr marL="6295644" algn="l" defTabSz="2098548" rtl="0" eaLnBrk="1" latinLnBrk="0" hangingPunct="1">
      <a:defRPr sz="4100" kern="1200">
        <a:solidFill>
          <a:schemeClr val="tx1"/>
        </a:solidFill>
        <a:latin typeface="+mn-lt"/>
        <a:ea typeface="+mn-ea"/>
        <a:cs typeface="+mn-cs"/>
      </a:defRPr>
    </a:lvl7pPr>
    <a:lvl8pPr marL="7344918" algn="l" defTabSz="2098548" rtl="0" eaLnBrk="1" latinLnBrk="0" hangingPunct="1">
      <a:defRPr sz="4100" kern="1200">
        <a:solidFill>
          <a:schemeClr val="tx1"/>
        </a:solidFill>
        <a:latin typeface="+mn-lt"/>
        <a:ea typeface="+mn-ea"/>
        <a:cs typeface="+mn-cs"/>
      </a:defRPr>
    </a:lvl8pPr>
    <a:lvl9pPr marL="8394192" algn="l" defTabSz="2098548"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32" userDrawn="1">
          <p15:clr>
            <a:srgbClr val="A4A3A4"/>
          </p15:clr>
        </p15:guide>
        <p15:guide id="2" pos="65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006699"/>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53" autoAdjust="0"/>
  </p:normalViewPr>
  <p:slideViewPr>
    <p:cSldViewPr>
      <p:cViewPr>
        <p:scale>
          <a:sx n="50" d="100"/>
          <a:sy n="50" d="100"/>
        </p:scale>
        <p:origin x="-402" y="5832"/>
      </p:cViewPr>
      <p:guideLst>
        <p:guide orient="horz" pos="10432"/>
        <p:guide pos="6577"/>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1FFED-CCAE-468B-866D-CA864AA03F09}" type="datetimeFigureOut">
              <a:rPr lang="es-ES" smtClean="0"/>
              <a:pPr/>
              <a:t>01/06/2018</a:t>
            </a:fld>
            <a:endParaRPr lang="es-ES"/>
          </a:p>
        </p:txBody>
      </p:sp>
      <p:sp>
        <p:nvSpPr>
          <p:cNvPr id="4" name="3 Marcador de imagen de diapositiva"/>
          <p:cNvSpPr>
            <a:spLocks noGrp="1" noRot="1" noChangeAspect="1"/>
          </p:cNvSpPr>
          <p:nvPr>
            <p:ph type="sldImg" idx="2"/>
          </p:nvPr>
        </p:nvSpPr>
        <p:spPr>
          <a:xfrm>
            <a:off x="2347913" y="685800"/>
            <a:ext cx="216217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5925F-A474-4D22-AEF1-E038CAA2396B}" type="slidenum">
              <a:rPr lang="es-ES" smtClean="0"/>
              <a:pPr/>
              <a:t>‹Nº›</a:t>
            </a:fld>
            <a:endParaRPr lang="es-ES"/>
          </a:p>
        </p:txBody>
      </p:sp>
    </p:spTree>
    <p:extLst>
      <p:ext uri="{BB962C8B-B14F-4D97-AF65-F5344CB8AC3E}">
        <p14:creationId xmlns:p14="http://schemas.microsoft.com/office/powerpoint/2010/main" xmlns="" val="188783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47913" y="685800"/>
            <a:ext cx="2162175"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E5925F-A474-4D22-AEF1-E038CAA2396B}" type="slidenum">
              <a:rPr lang="es-ES" smtClean="0"/>
              <a:pPr/>
              <a:t>1</a:t>
            </a:fld>
            <a:endParaRPr lang="es-ES"/>
          </a:p>
        </p:txBody>
      </p:sp>
    </p:spTree>
    <p:extLst>
      <p:ext uri="{BB962C8B-B14F-4D97-AF65-F5344CB8AC3E}">
        <p14:creationId xmlns:p14="http://schemas.microsoft.com/office/powerpoint/2010/main" xmlns="" val="30367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566030" y="10288677"/>
            <a:ext cx="17748330" cy="70993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3132058" y="18768012"/>
            <a:ext cx="14616272" cy="8464003"/>
          </a:xfrm>
        </p:spPr>
        <p:txBody>
          <a:bodyPr/>
          <a:lstStyle>
            <a:lvl1pPr marL="0" indent="0" algn="ctr">
              <a:buNone/>
              <a:defRPr>
                <a:solidFill>
                  <a:schemeClr val="tx1">
                    <a:tint val="75000"/>
                  </a:schemeClr>
                </a:solidFill>
              </a:defRPr>
            </a:lvl1pPr>
            <a:lvl2pPr marL="707525" indent="0" algn="ctr">
              <a:buNone/>
              <a:defRPr>
                <a:solidFill>
                  <a:schemeClr val="tx1">
                    <a:tint val="75000"/>
                  </a:schemeClr>
                </a:solidFill>
              </a:defRPr>
            </a:lvl2pPr>
            <a:lvl3pPr marL="1415051" indent="0" algn="ctr">
              <a:buNone/>
              <a:defRPr>
                <a:solidFill>
                  <a:schemeClr val="tx1">
                    <a:tint val="75000"/>
                  </a:schemeClr>
                </a:solidFill>
              </a:defRPr>
            </a:lvl3pPr>
            <a:lvl4pPr marL="2122576" indent="0" algn="ctr">
              <a:buNone/>
              <a:defRPr>
                <a:solidFill>
                  <a:schemeClr val="tx1">
                    <a:tint val="75000"/>
                  </a:schemeClr>
                </a:solidFill>
              </a:defRPr>
            </a:lvl4pPr>
            <a:lvl5pPr marL="2830102" indent="0" algn="ctr">
              <a:buNone/>
              <a:defRPr>
                <a:solidFill>
                  <a:schemeClr val="tx1">
                    <a:tint val="75000"/>
                  </a:schemeClr>
                </a:solidFill>
              </a:defRPr>
            </a:lvl5pPr>
            <a:lvl6pPr marL="3537627" indent="0" algn="ctr">
              <a:buNone/>
              <a:defRPr>
                <a:solidFill>
                  <a:schemeClr val="tx1">
                    <a:tint val="75000"/>
                  </a:schemeClr>
                </a:solidFill>
              </a:defRPr>
            </a:lvl6pPr>
            <a:lvl7pPr marL="4245153" indent="0" algn="ctr">
              <a:buNone/>
              <a:defRPr>
                <a:solidFill>
                  <a:schemeClr val="tx1">
                    <a:tint val="75000"/>
                  </a:schemeClr>
                </a:solidFill>
              </a:defRPr>
            </a:lvl7pPr>
            <a:lvl8pPr marL="4952678" indent="0" algn="ctr">
              <a:buNone/>
              <a:defRPr>
                <a:solidFill>
                  <a:schemeClr val="tx1">
                    <a:tint val="75000"/>
                  </a:schemeClr>
                </a:solidFill>
              </a:defRPr>
            </a:lvl8pPr>
            <a:lvl9pPr marL="5660204"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5764916" y="2921008"/>
            <a:ext cx="11099956" cy="6231469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65049" y="2921008"/>
            <a:ext cx="32951862" cy="6231469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49406" y="21282682"/>
            <a:ext cx="17748330" cy="6578002"/>
          </a:xfrm>
        </p:spPr>
        <p:txBody>
          <a:bodyPr anchor="t"/>
          <a:lstStyle>
            <a:lvl1pPr algn="l">
              <a:defRPr sz="6204"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649406" y="14037681"/>
            <a:ext cx="17748330" cy="7245000"/>
          </a:xfrm>
        </p:spPr>
        <p:txBody>
          <a:bodyPr anchor="b"/>
          <a:lstStyle>
            <a:lvl1pPr marL="0" indent="0">
              <a:buNone/>
              <a:defRPr sz="3102">
                <a:solidFill>
                  <a:schemeClr val="tx1">
                    <a:tint val="75000"/>
                  </a:schemeClr>
                </a:solidFill>
              </a:defRPr>
            </a:lvl1pPr>
            <a:lvl2pPr marL="707525" indent="0">
              <a:buNone/>
              <a:defRPr sz="2765">
                <a:solidFill>
                  <a:schemeClr val="tx1">
                    <a:tint val="75000"/>
                  </a:schemeClr>
                </a:solidFill>
              </a:defRPr>
            </a:lvl2pPr>
            <a:lvl3pPr marL="1415051" indent="0">
              <a:buNone/>
              <a:defRPr sz="2495">
                <a:solidFill>
                  <a:schemeClr val="tx1">
                    <a:tint val="75000"/>
                  </a:schemeClr>
                </a:solidFill>
              </a:defRPr>
            </a:lvl3pPr>
            <a:lvl4pPr marL="2122576" indent="0">
              <a:buNone/>
              <a:defRPr sz="2158">
                <a:solidFill>
                  <a:schemeClr val="tx1">
                    <a:tint val="75000"/>
                  </a:schemeClr>
                </a:solidFill>
              </a:defRPr>
            </a:lvl4pPr>
            <a:lvl5pPr marL="2830102" indent="0">
              <a:buNone/>
              <a:defRPr sz="2158">
                <a:solidFill>
                  <a:schemeClr val="tx1">
                    <a:tint val="75000"/>
                  </a:schemeClr>
                </a:solidFill>
              </a:defRPr>
            </a:lvl5pPr>
            <a:lvl6pPr marL="3537627" indent="0">
              <a:buNone/>
              <a:defRPr sz="2158">
                <a:solidFill>
                  <a:schemeClr val="tx1">
                    <a:tint val="75000"/>
                  </a:schemeClr>
                </a:solidFill>
              </a:defRPr>
            </a:lvl6pPr>
            <a:lvl7pPr marL="4245153" indent="0">
              <a:buNone/>
              <a:defRPr sz="2158">
                <a:solidFill>
                  <a:schemeClr val="tx1">
                    <a:tint val="75000"/>
                  </a:schemeClr>
                </a:solidFill>
              </a:defRPr>
            </a:lvl7pPr>
            <a:lvl8pPr marL="4952678" indent="0">
              <a:buNone/>
              <a:defRPr sz="2158">
                <a:solidFill>
                  <a:schemeClr val="tx1">
                    <a:tint val="75000"/>
                  </a:schemeClr>
                </a:solidFill>
              </a:defRPr>
            </a:lvl8pPr>
            <a:lvl9pPr marL="5660204" indent="0">
              <a:buNone/>
              <a:defRPr sz="2158">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465046" y="17043014"/>
            <a:ext cx="22025909" cy="48192685"/>
          </a:xfrm>
        </p:spPr>
        <p:txBody>
          <a:bodyPr/>
          <a:lstStyle>
            <a:lvl1pPr>
              <a:defRPr sz="4316"/>
            </a:lvl1pPr>
            <a:lvl2pPr>
              <a:defRPr sz="3709"/>
            </a:lvl2pPr>
            <a:lvl3pPr>
              <a:defRPr sz="3102"/>
            </a:lvl3pPr>
            <a:lvl4pPr>
              <a:defRPr sz="2765"/>
            </a:lvl4pPr>
            <a:lvl5pPr>
              <a:defRPr sz="2765"/>
            </a:lvl5pPr>
            <a:lvl6pPr>
              <a:defRPr sz="2765"/>
            </a:lvl6pPr>
            <a:lvl7pPr>
              <a:defRPr sz="2765"/>
            </a:lvl7pPr>
            <a:lvl8pPr>
              <a:defRPr sz="2765"/>
            </a:lvl8pPr>
            <a:lvl9pPr>
              <a:defRPr sz="276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4838962" y="17043014"/>
            <a:ext cx="22025909" cy="48192685"/>
          </a:xfrm>
        </p:spPr>
        <p:txBody>
          <a:bodyPr/>
          <a:lstStyle>
            <a:lvl1pPr>
              <a:defRPr sz="4316"/>
            </a:lvl1pPr>
            <a:lvl2pPr>
              <a:defRPr sz="3709"/>
            </a:lvl2pPr>
            <a:lvl3pPr>
              <a:defRPr sz="3102"/>
            </a:lvl3pPr>
            <a:lvl4pPr>
              <a:defRPr sz="2765"/>
            </a:lvl4pPr>
            <a:lvl5pPr>
              <a:defRPr sz="2765"/>
            </a:lvl5pPr>
            <a:lvl6pPr>
              <a:defRPr sz="2765"/>
            </a:lvl6pPr>
            <a:lvl7pPr>
              <a:defRPr sz="2765"/>
            </a:lvl7pPr>
            <a:lvl8pPr>
              <a:defRPr sz="2765"/>
            </a:lvl8pPr>
            <a:lvl9pPr>
              <a:defRPr sz="276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44020" y="1326338"/>
            <a:ext cx="18792349" cy="552000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44020" y="7413674"/>
            <a:ext cx="9225797" cy="3089665"/>
          </a:xfrm>
        </p:spPr>
        <p:txBody>
          <a:bodyPr anchor="b"/>
          <a:lstStyle>
            <a:lvl1pPr marL="0" indent="0">
              <a:buNone/>
              <a:defRPr sz="3709" b="1"/>
            </a:lvl1pPr>
            <a:lvl2pPr marL="707525" indent="0">
              <a:buNone/>
              <a:defRPr sz="3102" b="1"/>
            </a:lvl2pPr>
            <a:lvl3pPr marL="1415051" indent="0">
              <a:buNone/>
              <a:defRPr sz="2765" b="1"/>
            </a:lvl3pPr>
            <a:lvl4pPr marL="2122576" indent="0">
              <a:buNone/>
              <a:defRPr sz="2495" b="1"/>
            </a:lvl4pPr>
            <a:lvl5pPr marL="2830102" indent="0">
              <a:buNone/>
              <a:defRPr sz="2495" b="1"/>
            </a:lvl5pPr>
            <a:lvl6pPr marL="3537627" indent="0">
              <a:buNone/>
              <a:defRPr sz="2495" b="1"/>
            </a:lvl6pPr>
            <a:lvl7pPr marL="4245153" indent="0">
              <a:buNone/>
              <a:defRPr sz="2495" b="1"/>
            </a:lvl7pPr>
            <a:lvl8pPr marL="4952678" indent="0">
              <a:buNone/>
              <a:defRPr sz="2495" b="1"/>
            </a:lvl8pPr>
            <a:lvl9pPr marL="5660204" indent="0">
              <a:buNone/>
              <a:defRPr sz="2495"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044020" y="10503340"/>
            <a:ext cx="9225797" cy="19082343"/>
          </a:xfrm>
        </p:spPr>
        <p:txBody>
          <a:bodyPr/>
          <a:lstStyle>
            <a:lvl1pPr>
              <a:defRPr sz="3709"/>
            </a:lvl1pPr>
            <a:lvl2pPr>
              <a:defRPr sz="3102"/>
            </a:lvl2pPr>
            <a:lvl3pPr>
              <a:defRPr sz="2765"/>
            </a:lvl3pPr>
            <a:lvl4pPr>
              <a:defRPr sz="2495"/>
            </a:lvl4pPr>
            <a:lvl5pPr>
              <a:defRPr sz="2495"/>
            </a:lvl5pPr>
            <a:lvl6pPr>
              <a:defRPr sz="2495"/>
            </a:lvl6pPr>
            <a:lvl7pPr>
              <a:defRPr sz="2495"/>
            </a:lvl7pPr>
            <a:lvl8pPr>
              <a:defRPr sz="2495"/>
            </a:lvl8pPr>
            <a:lvl9pPr>
              <a:defRPr sz="24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0606950" y="7413674"/>
            <a:ext cx="9229421" cy="3089665"/>
          </a:xfrm>
        </p:spPr>
        <p:txBody>
          <a:bodyPr anchor="b"/>
          <a:lstStyle>
            <a:lvl1pPr marL="0" indent="0">
              <a:buNone/>
              <a:defRPr sz="3709" b="1"/>
            </a:lvl1pPr>
            <a:lvl2pPr marL="707525" indent="0">
              <a:buNone/>
              <a:defRPr sz="3102" b="1"/>
            </a:lvl2pPr>
            <a:lvl3pPr marL="1415051" indent="0">
              <a:buNone/>
              <a:defRPr sz="2765" b="1"/>
            </a:lvl3pPr>
            <a:lvl4pPr marL="2122576" indent="0">
              <a:buNone/>
              <a:defRPr sz="2495" b="1"/>
            </a:lvl4pPr>
            <a:lvl5pPr marL="2830102" indent="0">
              <a:buNone/>
              <a:defRPr sz="2495" b="1"/>
            </a:lvl5pPr>
            <a:lvl6pPr marL="3537627" indent="0">
              <a:buNone/>
              <a:defRPr sz="2495" b="1"/>
            </a:lvl6pPr>
            <a:lvl7pPr marL="4245153" indent="0">
              <a:buNone/>
              <a:defRPr sz="2495" b="1"/>
            </a:lvl7pPr>
            <a:lvl8pPr marL="4952678" indent="0">
              <a:buNone/>
              <a:defRPr sz="2495" b="1"/>
            </a:lvl8pPr>
            <a:lvl9pPr marL="5660204" indent="0">
              <a:buNone/>
              <a:defRPr sz="2495"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0606950" y="10503340"/>
            <a:ext cx="9229421" cy="19082343"/>
          </a:xfrm>
        </p:spPr>
        <p:txBody>
          <a:bodyPr/>
          <a:lstStyle>
            <a:lvl1pPr>
              <a:defRPr sz="3709"/>
            </a:lvl1pPr>
            <a:lvl2pPr>
              <a:defRPr sz="3102"/>
            </a:lvl2pPr>
            <a:lvl3pPr>
              <a:defRPr sz="2765"/>
            </a:lvl3pPr>
            <a:lvl4pPr>
              <a:defRPr sz="2495"/>
            </a:lvl4pPr>
            <a:lvl5pPr>
              <a:defRPr sz="2495"/>
            </a:lvl5pPr>
            <a:lvl6pPr>
              <a:defRPr sz="2495"/>
            </a:lvl6pPr>
            <a:lvl7pPr>
              <a:defRPr sz="2495"/>
            </a:lvl7pPr>
            <a:lvl8pPr>
              <a:defRPr sz="2495"/>
            </a:lvl8pPr>
            <a:lvl9pPr>
              <a:defRPr sz="24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44021" y="1318667"/>
            <a:ext cx="6869503" cy="5612003"/>
          </a:xfrm>
        </p:spPr>
        <p:txBody>
          <a:bodyPr anchor="b"/>
          <a:lstStyle>
            <a:lvl1pPr algn="l">
              <a:defRPr sz="3102"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8163653" y="1318671"/>
            <a:ext cx="11672717" cy="28267014"/>
          </a:xfrm>
        </p:spPr>
        <p:txBody>
          <a:bodyPr/>
          <a:lstStyle>
            <a:lvl1pPr>
              <a:defRPr sz="4922"/>
            </a:lvl1pPr>
            <a:lvl2pPr>
              <a:defRPr sz="4316"/>
            </a:lvl2pPr>
            <a:lvl3pPr>
              <a:defRPr sz="3709"/>
            </a:lvl3pPr>
            <a:lvl4pPr>
              <a:defRPr sz="3102"/>
            </a:lvl4pPr>
            <a:lvl5pPr>
              <a:defRPr sz="3102"/>
            </a:lvl5pPr>
            <a:lvl6pPr>
              <a:defRPr sz="3102"/>
            </a:lvl6pPr>
            <a:lvl7pPr>
              <a:defRPr sz="3102"/>
            </a:lvl7pPr>
            <a:lvl8pPr>
              <a:defRPr sz="3102"/>
            </a:lvl8pPr>
            <a:lvl9pPr>
              <a:defRPr sz="310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044021" y="6930673"/>
            <a:ext cx="6869503" cy="22655011"/>
          </a:xfrm>
        </p:spPr>
        <p:txBody>
          <a:bodyPr/>
          <a:lstStyle>
            <a:lvl1pPr marL="0" indent="0">
              <a:buNone/>
              <a:defRPr sz="2158"/>
            </a:lvl1pPr>
            <a:lvl2pPr marL="707525" indent="0">
              <a:buNone/>
              <a:defRPr sz="1888"/>
            </a:lvl2pPr>
            <a:lvl3pPr marL="1415051" indent="0">
              <a:buNone/>
              <a:defRPr sz="1551"/>
            </a:lvl3pPr>
            <a:lvl4pPr marL="2122576" indent="0">
              <a:buNone/>
              <a:defRPr sz="1416"/>
            </a:lvl4pPr>
            <a:lvl5pPr marL="2830102" indent="0">
              <a:buNone/>
              <a:defRPr sz="1416"/>
            </a:lvl5pPr>
            <a:lvl6pPr marL="3537627" indent="0">
              <a:buNone/>
              <a:defRPr sz="1416"/>
            </a:lvl6pPr>
            <a:lvl7pPr marL="4245153" indent="0">
              <a:buNone/>
              <a:defRPr sz="1416"/>
            </a:lvl7pPr>
            <a:lvl8pPr marL="4952678" indent="0">
              <a:buNone/>
              <a:defRPr sz="1416"/>
            </a:lvl8pPr>
            <a:lvl9pPr marL="5660204" indent="0">
              <a:buNone/>
              <a:defRPr sz="1416"/>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092703" y="23184009"/>
            <a:ext cx="12528233" cy="2737003"/>
          </a:xfrm>
        </p:spPr>
        <p:txBody>
          <a:bodyPr anchor="b"/>
          <a:lstStyle>
            <a:lvl1pPr algn="l">
              <a:defRPr sz="3102"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4092703" y="2959338"/>
            <a:ext cx="12528233" cy="19872008"/>
          </a:xfrm>
        </p:spPr>
        <p:txBody>
          <a:bodyPr/>
          <a:lstStyle>
            <a:lvl1pPr marL="0" indent="0">
              <a:buNone/>
              <a:defRPr sz="4922"/>
            </a:lvl1pPr>
            <a:lvl2pPr marL="707525" indent="0">
              <a:buNone/>
              <a:defRPr sz="4316"/>
            </a:lvl2pPr>
            <a:lvl3pPr marL="1415051" indent="0">
              <a:buNone/>
              <a:defRPr sz="3709"/>
            </a:lvl3pPr>
            <a:lvl4pPr marL="2122576" indent="0">
              <a:buNone/>
              <a:defRPr sz="3102"/>
            </a:lvl4pPr>
            <a:lvl5pPr marL="2830102" indent="0">
              <a:buNone/>
              <a:defRPr sz="3102"/>
            </a:lvl5pPr>
            <a:lvl6pPr marL="3537627" indent="0">
              <a:buNone/>
              <a:defRPr sz="3102"/>
            </a:lvl6pPr>
            <a:lvl7pPr marL="4245153" indent="0">
              <a:buNone/>
              <a:defRPr sz="3102"/>
            </a:lvl7pPr>
            <a:lvl8pPr marL="4952678" indent="0">
              <a:buNone/>
              <a:defRPr sz="3102"/>
            </a:lvl8pPr>
            <a:lvl9pPr marL="5660204" indent="0">
              <a:buNone/>
              <a:defRPr sz="3102"/>
            </a:lvl9pPr>
          </a:lstStyle>
          <a:p>
            <a:endParaRPr lang="es-ES"/>
          </a:p>
        </p:txBody>
      </p:sp>
      <p:sp>
        <p:nvSpPr>
          <p:cNvPr id="4" name="3 Marcador de texto"/>
          <p:cNvSpPr>
            <a:spLocks noGrp="1"/>
          </p:cNvSpPr>
          <p:nvPr>
            <p:ph type="body" sz="half" idx="2"/>
          </p:nvPr>
        </p:nvSpPr>
        <p:spPr>
          <a:xfrm>
            <a:off x="4092703" y="25921014"/>
            <a:ext cx="12528233" cy="3886999"/>
          </a:xfrm>
        </p:spPr>
        <p:txBody>
          <a:bodyPr/>
          <a:lstStyle>
            <a:lvl1pPr marL="0" indent="0">
              <a:buNone/>
              <a:defRPr sz="2158"/>
            </a:lvl1pPr>
            <a:lvl2pPr marL="707525" indent="0">
              <a:buNone/>
              <a:defRPr sz="1888"/>
            </a:lvl2pPr>
            <a:lvl3pPr marL="1415051" indent="0">
              <a:buNone/>
              <a:defRPr sz="1551"/>
            </a:lvl3pPr>
            <a:lvl4pPr marL="2122576" indent="0">
              <a:buNone/>
              <a:defRPr sz="1416"/>
            </a:lvl4pPr>
            <a:lvl5pPr marL="2830102" indent="0">
              <a:buNone/>
              <a:defRPr sz="1416"/>
            </a:lvl5pPr>
            <a:lvl6pPr marL="3537627" indent="0">
              <a:buNone/>
              <a:defRPr sz="1416"/>
            </a:lvl6pPr>
            <a:lvl7pPr marL="4245153" indent="0">
              <a:buNone/>
              <a:defRPr sz="1416"/>
            </a:lvl7pPr>
            <a:lvl8pPr marL="4952678" indent="0">
              <a:buNone/>
              <a:defRPr sz="1416"/>
            </a:lvl8pPr>
            <a:lvl9pPr marL="5660204" indent="0">
              <a:buNone/>
              <a:defRPr sz="1416"/>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7DE051-7C52-41B9-AC30-4ADBBECE4971}" type="datetimeFigureOut">
              <a:rPr lang="es-ES" smtClean="0"/>
              <a:pPr/>
              <a:t>01/06/2018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6E0EE9-2280-4F3D-A628-4D8EA93CF94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44020" y="1326338"/>
            <a:ext cx="18792349" cy="5520003"/>
          </a:xfrm>
          <a:prstGeom prst="rect">
            <a:avLst/>
          </a:prstGeom>
        </p:spPr>
        <p:txBody>
          <a:bodyPr vert="horz" lIns="209855" tIns="104927" rIns="209855" bIns="104927"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44020" y="7728011"/>
            <a:ext cx="18792349" cy="21857676"/>
          </a:xfrm>
          <a:prstGeom prst="rect">
            <a:avLst/>
          </a:prstGeom>
        </p:spPr>
        <p:txBody>
          <a:bodyPr vert="horz" lIns="209855" tIns="104927" rIns="209855" bIns="1049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044021" y="30697348"/>
            <a:ext cx="4872090" cy="1763333"/>
          </a:xfrm>
          <a:prstGeom prst="rect">
            <a:avLst/>
          </a:prstGeom>
        </p:spPr>
        <p:txBody>
          <a:bodyPr vert="horz" lIns="209855" tIns="104927" rIns="209855" bIns="104927" rtlCol="0" anchor="ctr"/>
          <a:lstStyle>
            <a:lvl1pPr algn="l">
              <a:defRPr sz="1888">
                <a:solidFill>
                  <a:schemeClr val="tx1">
                    <a:tint val="75000"/>
                  </a:schemeClr>
                </a:solidFill>
              </a:defRPr>
            </a:lvl1pPr>
          </a:lstStyle>
          <a:p>
            <a:fld id="{6F7DE051-7C52-41B9-AC30-4ADBBECE4971}" type="datetimeFigureOut">
              <a:rPr lang="es-ES" smtClean="0"/>
              <a:pPr/>
              <a:t>01/06/2018</a:t>
            </a:fld>
            <a:endParaRPr lang="es-ES"/>
          </a:p>
        </p:txBody>
      </p:sp>
      <p:sp>
        <p:nvSpPr>
          <p:cNvPr id="5" name="4 Marcador de pie de página"/>
          <p:cNvSpPr>
            <a:spLocks noGrp="1"/>
          </p:cNvSpPr>
          <p:nvPr>
            <p:ph type="ftr" sz="quarter" idx="3"/>
          </p:nvPr>
        </p:nvSpPr>
        <p:spPr>
          <a:xfrm>
            <a:off x="7134133" y="30697348"/>
            <a:ext cx="6612123" cy="1763333"/>
          </a:xfrm>
          <a:prstGeom prst="rect">
            <a:avLst/>
          </a:prstGeom>
        </p:spPr>
        <p:txBody>
          <a:bodyPr vert="horz" lIns="209855" tIns="104927" rIns="209855" bIns="104927" rtlCol="0" anchor="ctr"/>
          <a:lstStyle>
            <a:lvl1pPr algn="ctr">
              <a:defRPr sz="1888">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4964280" y="30697348"/>
            <a:ext cx="4872090" cy="1763333"/>
          </a:xfrm>
          <a:prstGeom prst="rect">
            <a:avLst/>
          </a:prstGeom>
        </p:spPr>
        <p:txBody>
          <a:bodyPr vert="horz" lIns="209855" tIns="104927" rIns="209855" bIns="104927" rtlCol="0" anchor="ctr"/>
          <a:lstStyle>
            <a:lvl1pPr algn="r">
              <a:defRPr sz="1888">
                <a:solidFill>
                  <a:schemeClr val="tx1">
                    <a:tint val="75000"/>
                  </a:schemeClr>
                </a:solidFill>
              </a:defRPr>
            </a:lvl1pPr>
          </a:lstStyle>
          <a:p>
            <a:fld id="{2D6E0EE9-2280-4F3D-A628-4D8EA93CF94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15051" rtl="0" eaLnBrk="1" latinLnBrk="0" hangingPunct="1">
        <a:spcBef>
          <a:spcPct val="0"/>
        </a:spcBef>
        <a:buNone/>
        <a:defRPr sz="6810" kern="1200">
          <a:solidFill>
            <a:schemeClr val="tx1"/>
          </a:solidFill>
          <a:latin typeface="+mj-lt"/>
          <a:ea typeface="+mj-ea"/>
          <a:cs typeface="+mj-cs"/>
        </a:defRPr>
      </a:lvl1pPr>
    </p:titleStyle>
    <p:bodyStyle>
      <a:lvl1pPr marL="530644" indent="-530644" algn="l" defTabSz="1415051" rtl="0" eaLnBrk="1" latinLnBrk="0" hangingPunct="1">
        <a:spcBef>
          <a:spcPct val="20000"/>
        </a:spcBef>
        <a:buFont typeface="Arial" pitchFamily="34" charset="0"/>
        <a:buChar char="•"/>
        <a:defRPr sz="4922" kern="1200">
          <a:solidFill>
            <a:schemeClr val="tx1"/>
          </a:solidFill>
          <a:latin typeface="+mn-lt"/>
          <a:ea typeface="+mn-ea"/>
          <a:cs typeface="+mn-cs"/>
        </a:defRPr>
      </a:lvl1pPr>
      <a:lvl2pPr marL="1149729" indent="-442203" algn="l" defTabSz="1415051" rtl="0" eaLnBrk="1" latinLnBrk="0" hangingPunct="1">
        <a:spcBef>
          <a:spcPct val="20000"/>
        </a:spcBef>
        <a:buFont typeface="Arial" pitchFamily="34" charset="0"/>
        <a:buChar char="–"/>
        <a:defRPr sz="4316" kern="1200">
          <a:solidFill>
            <a:schemeClr val="tx1"/>
          </a:solidFill>
          <a:latin typeface="+mn-lt"/>
          <a:ea typeface="+mn-ea"/>
          <a:cs typeface="+mn-cs"/>
        </a:defRPr>
      </a:lvl2pPr>
      <a:lvl3pPr marL="1768814" indent="-353763" algn="l" defTabSz="1415051" rtl="0" eaLnBrk="1" latinLnBrk="0" hangingPunct="1">
        <a:spcBef>
          <a:spcPct val="20000"/>
        </a:spcBef>
        <a:buFont typeface="Arial" pitchFamily="34" charset="0"/>
        <a:buChar char="•"/>
        <a:defRPr sz="3709" kern="1200">
          <a:solidFill>
            <a:schemeClr val="tx1"/>
          </a:solidFill>
          <a:latin typeface="+mn-lt"/>
          <a:ea typeface="+mn-ea"/>
          <a:cs typeface="+mn-cs"/>
        </a:defRPr>
      </a:lvl3pPr>
      <a:lvl4pPr marL="2476339"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4pPr>
      <a:lvl5pPr marL="3183865"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5pPr>
      <a:lvl6pPr marL="3891390"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6pPr>
      <a:lvl7pPr marL="4598915"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7pPr>
      <a:lvl8pPr marL="5306441"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8pPr>
      <a:lvl9pPr marL="6013966" indent="-353763" algn="l" defTabSz="1415051" rtl="0" eaLnBrk="1" latinLnBrk="0" hangingPunct="1">
        <a:spcBef>
          <a:spcPct val="20000"/>
        </a:spcBef>
        <a:buFont typeface="Arial" pitchFamily="34" charset="0"/>
        <a:buChar char="•"/>
        <a:defRPr sz="3102" kern="1200">
          <a:solidFill>
            <a:schemeClr val="tx1"/>
          </a:solidFill>
          <a:latin typeface="+mn-lt"/>
          <a:ea typeface="+mn-ea"/>
          <a:cs typeface="+mn-cs"/>
        </a:defRPr>
      </a:lvl9pPr>
    </p:bodyStyle>
    <p:otherStyle>
      <a:defPPr>
        <a:defRPr lang="es-ES"/>
      </a:defPPr>
      <a:lvl1pPr marL="0" algn="l" defTabSz="1415051" rtl="0" eaLnBrk="1" latinLnBrk="0" hangingPunct="1">
        <a:defRPr sz="2765" kern="1200">
          <a:solidFill>
            <a:schemeClr val="tx1"/>
          </a:solidFill>
          <a:latin typeface="+mn-lt"/>
          <a:ea typeface="+mn-ea"/>
          <a:cs typeface="+mn-cs"/>
        </a:defRPr>
      </a:lvl1pPr>
      <a:lvl2pPr marL="707525" algn="l" defTabSz="1415051" rtl="0" eaLnBrk="1" latinLnBrk="0" hangingPunct="1">
        <a:defRPr sz="2765" kern="1200">
          <a:solidFill>
            <a:schemeClr val="tx1"/>
          </a:solidFill>
          <a:latin typeface="+mn-lt"/>
          <a:ea typeface="+mn-ea"/>
          <a:cs typeface="+mn-cs"/>
        </a:defRPr>
      </a:lvl2pPr>
      <a:lvl3pPr marL="1415051" algn="l" defTabSz="1415051" rtl="0" eaLnBrk="1" latinLnBrk="0" hangingPunct="1">
        <a:defRPr sz="2765" kern="1200">
          <a:solidFill>
            <a:schemeClr val="tx1"/>
          </a:solidFill>
          <a:latin typeface="+mn-lt"/>
          <a:ea typeface="+mn-ea"/>
          <a:cs typeface="+mn-cs"/>
        </a:defRPr>
      </a:lvl3pPr>
      <a:lvl4pPr marL="2122576" algn="l" defTabSz="1415051" rtl="0" eaLnBrk="1" latinLnBrk="0" hangingPunct="1">
        <a:defRPr sz="2765" kern="1200">
          <a:solidFill>
            <a:schemeClr val="tx1"/>
          </a:solidFill>
          <a:latin typeface="+mn-lt"/>
          <a:ea typeface="+mn-ea"/>
          <a:cs typeface="+mn-cs"/>
        </a:defRPr>
      </a:lvl4pPr>
      <a:lvl5pPr marL="2830102" algn="l" defTabSz="1415051" rtl="0" eaLnBrk="1" latinLnBrk="0" hangingPunct="1">
        <a:defRPr sz="2765" kern="1200">
          <a:solidFill>
            <a:schemeClr val="tx1"/>
          </a:solidFill>
          <a:latin typeface="+mn-lt"/>
          <a:ea typeface="+mn-ea"/>
          <a:cs typeface="+mn-cs"/>
        </a:defRPr>
      </a:lvl5pPr>
      <a:lvl6pPr marL="3537627" algn="l" defTabSz="1415051" rtl="0" eaLnBrk="1" latinLnBrk="0" hangingPunct="1">
        <a:defRPr sz="2765" kern="1200">
          <a:solidFill>
            <a:schemeClr val="tx1"/>
          </a:solidFill>
          <a:latin typeface="+mn-lt"/>
          <a:ea typeface="+mn-ea"/>
          <a:cs typeface="+mn-cs"/>
        </a:defRPr>
      </a:lvl6pPr>
      <a:lvl7pPr marL="4245153" algn="l" defTabSz="1415051" rtl="0" eaLnBrk="1" latinLnBrk="0" hangingPunct="1">
        <a:defRPr sz="2765" kern="1200">
          <a:solidFill>
            <a:schemeClr val="tx1"/>
          </a:solidFill>
          <a:latin typeface="+mn-lt"/>
          <a:ea typeface="+mn-ea"/>
          <a:cs typeface="+mn-cs"/>
        </a:defRPr>
      </a:lvl7pPr>
      <a:lvl8pPr marL="4952678" algn="l" defTabSz="1415051" rtl="0" eaLnBrk="1" latinLnBrk="0" hangingPunct="1">
        <a:defRPr sz="2765" kern="1200">
          <a:solidFill>
            <a:schemeClr val="tx1"/>
          </a:solidFill>
          <a:latin typeface="+mn-lt"/>
          <a:ea typeface="+mn-ea"/>
          <a:cs typeface="+mn-cs"/>
        </a:defRPr>
      </a:lvl8pPr>
      <a:lvl9pPr marL="5660204" algn="l" defTabSz="1415051"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47 Grupo"/>
          <p:cNvGrpSpPr/>
          <p:nvPr/>
        </p:nvGrpSpPr>
        <p:grpSpPr>
          <a:xfrm>
            <a:off x="850493" y="1294310"/>
            <a:ext cx="18771431" cy="3445083"/>
            <a:chOff x="805288" y="1625457"/>
            <a:chExt cx="27836748" cy="5108824"/>
          </a:xfrm>
        </p:grpSpPr>
        <p:pic>
          <p:nvPicPr>
            <p:cNvPr id="4" name="Picture 17"/>
            <p:cNvPicPr>
              <a:picLocks noChangeAspect="1" noChangeArrowheads="1"/>
            </p:cNvPicPr>
            <p:nvPr/>
          </p:nvPicPr>
          <p:blipFill>
            <a:blip r:embed="rId3" cstate="print"/>
            <a:srcRect/>
            <a:stretch>
              <a:fillRect/>
            </a:stretch>
          </p:blipFill>
          <p:spPr bwMode="auto">
            <a:xfrm>
              <a:off x="805288" y="1625457"/>
              <a:ext cx="2195535" cy="1973048"/>
            </a:xfrm>
            <a:prstGeom prst="rect">
              <a:avLst/>
            </a:prstGeom>
            <a:noFill/>
            <a:ln w="9525">
              <a:noFill/>
              <a:miter lim="800000"/>
              <a:headEnd/>
              <a:tailEnd/>
            </a:ln>
          </p:spPr>
        </p:pic>
        <p:sp>
          <p:nvSpPr>
            <p:cNvPr id="5" name="1 CuadroTexto"/>
            <p:cNvSpPr txBox="1">
              <a:spLocks noChangeArrowheads="1"/>
            </p:cNvSpPr>
            <p:nvPr/>
          </p:nvSpPr>
          <p:spPr bwMode="auto">
            <a:xfrm>
              <a:off x="2959687" y="1749725"/>
              <a:ext cx="25682349" cy="3337898"/>
            </a:xfrm>
            <a:prstGeom prst="rect">
              <a:avLst/>
            </a:prstGeom>
            <a:noFill/>
            <a:ln w="9525">
              <a:noFill/>
              <a:miter lim="800000"/>
              <a:headEnd/>
              <a:tailEnd/>
            </a:ln>
          </p:spPr>
          <p:txBody>
            <a:bodyPr wrap="square" lIns="34549" tIns="17274" rIns="34549" bIns="17274">
              <a:spAutoFit/>
            </a:bodyPr>
            <a:lstStyle/>
            <a:p>
              <a:pPr algn="ctr"/>
              <a:r>
                <a:rPr lang="es-ES" sz="3600" b="1" dirty="0" smtClean="0">
                  <a:solidFill>
                    <a:srgbClr val="006699"/>
                  </a:solidFill>
                  <a:latin typeface="Arial" charset="0"/>
                  <a:cs typeface="Arial" charset="0"/>
                </a:rPr>
                <a:t>APLICACIÓN </a:t>
              </a:r>
              <a:r>
                <a:rPr lang="es-ES" sz="3600" b="1" dirty="0">
                  <a:solidFill>
                    <a:srgbClr val="006699"/>
                  </a:solidFill>
                  <a:latin typeface="Arial" charset="0"/>
                  <a:cs typeface="Arial" charset="0"/>
                </a:rPr>
                <a:t>ASISTENCIAL DE LA NEXT GENERATION SEQUENCING EN LA CARACTERIZACIÓN MORFOMOLECULAR DEL CARCINOMA DE PULMÓN. ESTUDIO DE 170 CASOS.</a:t>
              </a:r>
            </a:p>
            <a:p>
              <a:pPr algn="ctr"/>
              <a:endParaRPr lang="es-ES" sz="3600" b="1" dirty="0">
                <a:solidFill>
                  <a:srgbClr val="006699"/>
                </a:solidFill>
                <a:latin typeface="Arial" charset="0"/>
                <a:cs typeface="Arial" charset="0"/>
              </a:endParaRPr>
            </a:p>
          </p:txBody>
        </p:sp>
        <p:sp>
          <p:nvSpPr>
            <p:cNvPr id="6" name="5 CuadroTexto"/>
            <p:cNvSpPr txBox="1"/>
            <p:nvPr/>
          </p:nvSpPr>
          <p:spPr>
            <a:xfrm>
              <a:off x="2535190" y="4291986"/>
              <a:ext cx="24771006" cy="731286"/>
            </a:xfrm>
            <a:prstGeom prst="rect">
              <a:avLst/>
            </a:prstGeom>
            <a:noFill/>
          </p:spPr>
          <p:txBody>
            <a:bodyPr wrap="square" lIns="61649" tIns="30823" rIns="61649" bIns="30823" rtlCol="0">
              <a:spAutoFit/>
            </a:bodyPr>
            <a:lstStyle/>
            <a:p>
              <a:pPr algn="ctr"/>
              <a:r>
                <a:rPr lang="es-ES_tradnl" sz="2800" b="1" dirty="0">
                  <a:solidFill>
                    <a:srgbClr val="006699"/>
                  </a:solidFill>
                  <a:latin typeface="Arial" charset="0"/>
                  <a:cs typeface="Arial" charset="0"/>
                </a:rPr>
                <a:t>Natalia Rodon</a:t>
              </a:r>
              <a:r>
                <a:rPr lang="es-ES_tradnl" sz="2800" b="1" baseline="30000" dirty="0">
                  <a:solidFill>
                    <a:srgbClr val="006699"/>
                  </a:solidFill>
                  <a:latin typeface="Arial" charset="0"/>
                  <a:cs typeface="Arial" charset="0"/>
                </a:rPr>
                <a:t>1</a:t>
              </a:r>
              <a:r>
                <a:rPr lang="es-ES_tradnl" sz="2800" b="1" dirty="0">
                  <a:solidFill>
                    <a:srgbClr val="006699"/>
                  </a:solidFill>
                  <a:latin typeface="Arial" charset="0"/>
                  <a:cs typeface="Arial" charset="0"/>
                </a:rPr>
                <a:t>, </a:t>
              </a:r>
              <a:r>
                <a:rPr lang="es-ES_tradnl" sz="2800" b="1" dirty="0" smtClean="0">
                  <a:solidFill>
                    <a:srgbClr val="006699"/>
                  </a:solidFill>
                  <a:latin typeface="Arial" charset="0"/>
                  <a:cs typeface="Arial" charset="0"/>
                </a:rPr>
                <a:t>Montse Verdú</a:t>
              </a:r>
              <a:r>
                <a:rPr lang="es-ES_tradnl" sz="2800" b="1" baseline="30000" dirty="0" smtClean="0">
                  <a:solidFill>
                    <a:srgbClr val="006699"/>
                  </a:solidFill>
                  <a:latin typeface="Arial" charset="0"/>
                  <a:cs typeface="Arial" charset="0"/>
                </a:rPr>
                <a:t>1,2</a:t>
              </a:r>
              <a:r>
                <a:rPr lang="es-ES_tradnl" sz="2800" b="1" dirty="0" smtClean="0">
                  <a:solidFill>
                    <a:srgbClr val="006699"/>
                  </a:solidFill>
                  <a:latin typeface="Arial" charset="0"/>
                  <a:cs typeface="Arial" charset="0"/>
                </a:rPr>
                <a:t>, Olga </a:t>
              </a:r>
              <a:r>
                <a:rPr lang="es-ES_tradnl" sz="2800" b="1" dirty="0" smtClean="0">
                  <a:solidFill>
                    <a:srgbClr val="006699"/>
                  </a:solidFill>
                  <a:latin typeface="Arial" charset="0"/>
                  <a:cs typeface="Arial" charset="0"/>
                </a:rPr>
                <a:t>Díaz</a:t>
              </a:r>
              <a:r>
                <a:rPr lang="es-ES_tradnl" sz="2800" b="1" baseline="30000" dirty="0" smtClean="0">
                  <a:solidFill>
                    <a:srgbClr val="006699"/>
                  </a:solidFill>
                  <a:latin typeface="Arial" charset="0"/>
                  <a:cs typeface="Arial" charset="0"/>
                </a:rPr>
                <a:t>1</a:t>
              </a:r>
              <a:r>
                <a:rPr lang="es-ES_tradnl" sz="2800" b="1" dirty="0">
                  <a:solidFill>
                    <a:srgbClr val="006699"/>
                  </a:solidFill>
                  <a:latin typeface="Arial" charset="0"/>
                  <a:cs typeface="Arial" charset="0"/>
                </a:rPr>
                <a:t>, Yessica No Garbarino</a:t>
              </a:r>
              <a:r>
                <a:rPr lang="es-ES_tradnl" sz="2800" b="1" baseline="30000" dirty="0">
                  <a:solidFill>
                    <a:srgbClr val="006699"/>
                  </a:solidFill>
                  <a:latin typeface="Arial" charset="0"/>
                  <a:cs typeface="Arial" charset="0"/>
                </a:rPr>
                <a:t>1</a:t>
              </a:r>
              <a:r>
                <a:rPr lang="es-ES_tradnl" sz="2800" b="1" dirty="0">
                  <a:solidFill>
                    <a:srgbClr val="006699"/>
                  </a:solidFill>
                  <a:latin typeface="Arial" charset="0"/>
                  <a:cs typeface="Arial" charset="0"/>
                </a:rPr>
                <a:t> &amp; Xavier </a:t>
              </a:r>
              <a:r>
                <a:rPr lang="es-ES_tradnl" sz="2800" b="1" dirty="0" smtClean="0">
                  <a:solidFill>
                    <a:srgbClr val="006699"/>
                  </a:solidFill>
                  <a:latin typeface="Arial" charset="0"/>
                  <a:cs typeface="Arial" charset="0"/>
                </a:rPr>
                <a:t>Puig</a:t>
              </a:r>
              <a:r>
                <a:rPr lang="es-ES_tradnl" sz="2800" b="1" baseline="30000" dirty="0" smtClean="0">
                  <a:solidFill>
                    <a:srgbClr val="006699"/>
                  </a:solidFill>
                  <a:latin typeface="Arial" charset="0"/>
                  <a:cs typeface="Arial" charset="0"/>
                </a:rPr>
                <a:t>1,2,3</a:t>
              </a:r>
              <a:endParaRPr lang="es-ES_tradnl" sz="2800" b="1" dirty="0"/>
            </a:p>
          </p:txBody>
        </p:sp>
        <p:sp>
          <p:nvSpPr>
            <p:cNvPr id="7" name="1 CuadroTexto"/>
            <p:cNvSpPr txBox="1">
              <a:spLocks noChangeArrowheads="1"/>
            </p:cNvSpPr>
            <p:nvPr/>
          </p:nvSpPr>
          <p:spPr bwMode="auto">
            <a:xfrm>
              <a:off x="3000822" y="5039466"/>
              <a:ext cx="25598844" cy="1694815"/>
            </a:xfrm>
            <a:prstGeom prst="rect">
              <a:avLst/>
            </a:prstGeom>
            <a:noFill/>
            <a:ln w="9525">
              <a:noFill/>
              <a:miter lim="800000"/>
              <a:headEnd/>
              <a:tailEnd/>
            </a:ln>
          </p:spPr>
          <p:txBody>
            <a:bodyPr wrap="square" lIns="34549" tIns="17274" rIns="34549" bIns="17274">
              <a:spAutoFit/>
            </a:bodyPr>
            <a:lstStyle/>
            <a:p>
              <a:pPr algn="ctr"/>
              <a:r>
                <a:rPr lang="es-ES_tradnl" sz="2400" baseline="30000" dirty="0">
                  <a:solidFill>
                    <a:srgbClr val="006699"/>
                  </a:solidFill>
                  <a:latin typeface="Arial" charset="0"/>
                  <a:cs typeface="Arial" charset="0"/>
                </a:rPr>
                <a:t>1</a:t>
              </a:r>
              <a:r>
                <a:rPr lang="es-ES_tradnl" sz="2400" dirty="0">
                  <a:solidFill>
                    <a:srgbClr val="006699"/>
                  </a:solidFill>
                  <a:latin typeface="Arial" charset="0"/>
                  <a:cs typeface="Arial" charset="0"/>
                </a:rPr>
                <a:t>BIOPAT. </a:t>
              </a:r>
              <a:r>
                <a:rPr lang="es-ES_tradnl" sz="2400" dirty="0" err="1">
                  <a:solidFill>
                    <a:srgbClr val="006699"/>
                  </a:solidFill>
                  <a:latin typeface="Arial" charset="0"/>
                  <a:cs typeface="Arial" charset="0"/>
                </a:rPr>
                <a:t>Biopatologia</a:t>
              </a:r>
              <a:r>
                <a:rPr lang="es-ES_tradnl" sz="2400" dirty="0">
                  <a:solidFill>
                    <a:srgbClr val="006699"/>
                  </a:solidFill>
                  <a:latin typeface="Arial" charset="0"/>
                  <a:cs typeface="Arial" charset="0"/>
                </a:rPr>
                <a:t> Molecular SL, </a:t>
              </a:r>
              <a:r>
                <a:rPr lang="es-ES_tradnl" sz="2400" dirty="0" err="1">
                  <a:solidFill>
                    <a:srgbClr val="006699"/>
                  </a:solidFill>
                  <a:latin typeface="Arial" charset="0"/>
                  <a:cs typeface="Arial" charset="0"/>
                </a:rPr>
                <a:t>Grup</a:t>
              </a:r>
              <a:r>
                <a:rPr lang="es-ES_tradnl" sz="2400" dirty="0">
                  <a:solidFill>
                    <a:srgbClr val="006699"/>
                  </a:solidFill>
                  <a:latin typeface="Arial" charset="0"/>
                  <a:cs typeface="Arial" charset="0"/>
                </a:rPr>
                <a:t> </a:t>
              </a:r>
              <a:r>
                <a:rPr lang="es-ES_tradnl" sz="2400" dirty="0" err="1">
                  <a:solidFill>
                    <a:srgbClr val="006699"/>
                  </a:solidFill>
                  <a:latin typeface="Arial" charset="0"/>
                  <a:cs typeface="Arial" charset="0"/>
                </a:rPr>
                <a:t>Assistència</a:t>
              </a:r>
              <a:r>
                <a:rPr lang="es-ES_tradnl" sz="2400" dirty="0">
                  <a:solidFill>
                    <a:srgbClr val="006699"/>
                  </a:solidFill>
                  <a:latin typeface="Arial" charset="0"/>
                  <a:cs typeface="Arial" charset="0"/>
                </a:rPr>
                <a:t>. </a:t>
              </a:r>
              <a:r>
                <a:rPr lang="es-ES_tradnl" sz="2400" dirty="0" smtClean="0">
                  <a:solidFill>
                    <a:srgbClr val="006699"/>
                  </a:solidFill>
                  <a:latin typeface="Arial" charset="0"/>
                  <a:cs typeface="Arial" charset="0"/>
                </a:rPr>
                <a:t>Barcelona.</a:t>
              </a:r>
            </a:p>
            <a:p>
              <a:pPr algn="ctr"/>
              <a:r>
                <a:rPr lang="es-ES_tradnl" sz="2400" dirty="0" smtClean="0">
                  <a:solidFill>
                    <a:srgbClr val="006699"/>
                  </a:solidFill>
                  <a:latin typeface="Arial" charset="0"/>
                  <a:cs typeface="Arial" charset="0"/>
                </a:rPr>
                <a:t> </a:t>
              </a:r>
              <a:r>
                <a:rPr lang="es-ES_tradnl" sz="2400" baseline="30000" dirty="0">
                  <a:solidFill>
                    <a:srgbClr val="006699"/>
                  </a:solidFill>
                  <a:latin typeface="Arial" charset="0"/>
                  <a:cs typeface="Arial" charset="0"/>
                </a:rPr>
                <a:t>2</a:t>
              </a:r>
              <a:r>
                <a:rPr lang="es-ES_tradnl" sz="2400" dirty="0">
                  <a:solidFill>
                    <a:srgbClr val="006699"/>
                  </a:solidFill>
                  <a:latin typeface="Arial" charset="0"/>
                  <a:cs typeface="Arial" charset="0"/>
                </a:rPr>
                <a:t>Histopat </a:t>
              </a:r>
              <a:r>
                <a:rPr lang="es-ES_tradnl" sz="2400" dirty="0" err="1">
                  <a:solidFill>
                    <a:srgbClr val="006699"/>
                  </a:solidFill>
                  <a:latin typeface="Arial" charset="0"/>
                  <a:cs typeface="Arial" charset="0"/>
                </a:rPr>
                <a:t>Laboratoris</a:t>
              </a:r>
              <a:r>
                <a:rPr lang="es-ES_tradnl" sz="2400" dirty="0">
                  <a:solidFill>
                    <a:srgbClr val="006699"/>
                  </a:solidFill>
                  <a:latin typeface="Arial" charset="0"/>
                  <a:cs typeface="Arial" charset="0"/>
                </a:rPr>
                <a:t>, S.L. </a:t>
              </a:r>
              <a:r>
                <a:rPr lang="es-ES_tradnl" sz="2400" dirty="0" smtClean="0">
                  <a:solidFill>
                    <a:srgbClr val="006699"/>
                  </a:solidFill>
                  <a:latin typeface="Arial" charset="0"/>
                  <a:cs typeface="Arial" charset="0"/>
                </a:rPr>
                <a:t>Barcelona.</a:t>
              </a:r>
            </a:p>
            <a:p>
              <a:pPr algn="ctr"/>
              <a:r>
                <a:rPr lang="es-ES_tradnl" sz="2400" dirty="0" smtClean="0">
                  <a:solidFill>
                    <a:srgbClr val="006699"/>
                  </a:solidFill>
                  <a:latin typeface="Arial" charset="0"/>
                  <a:cs typeface="Arial" charset="0"/>
                </a:rPr>
                <a:t> </a:t>
              </a:r>
              <a:r>
                <a:rPr lang="es-ES_tradnl" sz="2400" baseline="30000" dirty="0">
                  <a:solidFill>
                    <a:srgbClr val="006699"/>
                  </a:solidFill>
                  <a:latin typeface="Arial" charset="0"/>
                  <a:cs typeface="Arial" charset="0"/>
                </a:rPr>
                <a:t>3</a:t>
              </a:r>
              <a:r>
                <a:rPr lang="es-ES" sz="2400" dirty="0">
                  <a:solidFill>
                    <a:srgbClr val="006699"/>
                  </a:solidFill>
                  <a:latin typeface="Arial" charset="0"/>
                  <a:cs typeface="Arial" charset="0"/>
                </a:rPr>
                <a:t>Hospital de Barcelona, SCIAS, </a:t>
              </a:r>
              <a:r>
                <a:rPr lang="es-ES" sz="2400" dirty="0" err="1">
                  <a:solidFill>
                    <a:srgbClr val="006699"/>
                  </a:solidFill>
                  <a:latin typeface="Arial" charset="0"/>
                  <a:cs typeface="Arial" charset="0"/>
                </a:rPr>
                <a:t>Grup</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Assistència</a:t>
              </a:r>
              <a:r>
                <a:rPr lang="es-ES" sz="2400" dirty="0">
                  <a:solidFill>
                    <a:srgbClr val="006699"/>
                  </a:solidFill>
                  <a:latin typeface="Arial" charset="0"/>
                  <a:cs typeface="Arial" charset="0"/>
                </a:rPr>
                <a:t>. Barcelona</a:t>
              </a:r>
              <a:r>
                <a:rPr lang="es-ES" sz="2400" dirty="0" smtClean="0">
                  <a:solidFill>
                    <a:srgbClr val="006699"/>
                  </a:solidFill>
                  <a:latin typeface="Arial" charset="0"/>
                  <a:cs typeface="Arial" charset="0"/>
                </a:rPr>
                <a:t>.</a:t>
              </a:r>
              <a:endParaRPr lang="es-ES" sz="2400" dirty="0">
                <a:solidFill>
                  <a:srgbClr val="006699"/>
                </a:solidFill>
                <a:latin typeface="Arial" charset="0"/>
                <a:cs typeface="Arial" charset="0"/>
              </a:endParaRPr>
            </a:p>
          </p:txBody>
        </p:sp>
      </p:grpSp>
      <p:sp>
        <p:nvSpPr>
          <p:cNvPr id="8" name="Rectangle 3"/>
          <p:cNvSpPr>
            <a:spLocks noChangeArrowheads="1"/>
          </p:cNvSpPr>
          <p:nvPr/>
        </p:nvSpPr>
        <p:spPr bwMode="auto">
          <a:xfrm>
            <a:off x="1439194" y="4934336"/>
            <a:ext cx="10729192" cy="5574944"/>
          </a:xfrm>
          <a:prstGeom prst="rect">
            <a:avLst/>
          </a:prstGeom>
          <a:noFill/>
          <a:ln w="9525">
            <a:noFill/>
            <a:miter lim="800000"/>
            <a:headEnd/>
            <a:tailEnd/>
          </a:ln>
        </p:spPr>
        <p:txBody>
          <a:bodyPr wrap="square" lIns="34629" tIns="17314" rIns="34629" bIns="17314" anchor="ctr">
            <a:spAutoFit/>
          </a:bodyPr>
          <a:lstStyle/>
          <a:p>
            <a:r>
              <a:rPr lang="es-ES" sz="2400" b="1" dirty="0" smtClean="0">
                <a:solidFill>
                  <a:srgbClr val="006699"/>
                </a:solidFill>
                <a:latin typeface="Arial" charset="0"/>
                <a:cs typeface="Arial" charset="0"/>
              </a:rPr>
              <a:t>INTRODUCCIÓN</a:t>
            </a:r>
            <a:endParaRPr lang="es-ES" sz="2400" b="1" dirty="0">
              <a:solidFill>
                <a:srgbClr val="006699"/>
              </a:solidFill>
              <a:latin typeface="Arial" charset="0"/>
              <a:cs typeface="Arial" charset="0"/>
            </a:endParaRPr>
          </a:p>
          <a:p>
            <a:pPr algn="just"/>
            <a:r>
              <a:rPr lang="es-ES" sz="2400" dirty="0">
                <a:solidFill>
                  <a:srgbClr val="006699"/>
                </a:solidFill>
                <a:latin typeface="Arial" charset="0"/>
                <a:cs typeface="Arial" charset="0"/>
              </a:rPr>
              <a:t>La caracterización molecular de los carcinomas de pulmón es esencial para la selección del tratamiento dirigido más adecuado para cada paciente y puede aportar información </a:t>
            </a:r>
            <a:r>
              <a:rPr lang="es-ES" sz="2400" dirty="0" err="1">
                <a:solidFill>
                  <a:srgbClr val="006699"/>
                </a:solidFill>
                <a:latin typeface="Arial" charset="0"/>
                <a:cs typeface="Arial" charset="0"/>
              </a:rPr>
              <a:t>pronóstica</a:t>
            </a:r>
            <a:r>
              <a:rPr lang="es-ES" sz="2400" dirty="0">
                <a:solidFill>
                  <a:srgbClr val="006699"/>
                </a:solidFill>
                <a:latin typeface="Arial" charset="0"/>
                <a:cs typeface="Arial" charset="0"/>
              </a:rPr>
              <a:t> de gran utilidad. La incorporación de la </a:t>
            </a:r>
            <a:r>
              <a:rPr lang="es-ES" sz="2400" dirty="0" err="1">
                <a:solidFill>
                  <a:srgbClr val="006699"/>
                </a:solidFill>
                <a:latin typeface="Arial" charset="0"/>
                <a:cs typeface="Arial" charset="0"/>
              </a:rPr>
              <a:t>Next</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Generation</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Sequencing</a:t>
            </a:r>
            <a:r>
              <a:rPr lang="es-ES" sz="2400" dirty="0">
                <a:solidFill>
                  <a:srgbClr val="006699"/>
                </a:solidFill>
                <a:latin typeface="Arial" charset="0"/>
                <a:cs typeface="Arial" charset="0"/>
              </a:rPr>
              <a:t> (NGS) como metodología de diagnóstico estándar en nuestro laboratorio supuso un cambio de paradigma en el abordaje de las neoplasias sólidas ya que permite la detección simultánea de múltiples alteraciones moleculares de DNA y RNA en un único ensayo. Dado que el número de genes susceptibles de ser diana de un tratamiento específico sigue en constante crecimiento y que la disponibilidad de tejido tumoral es cada vez más limitada, la NGS supone una ventaja incontestable en un laboratorio de diagnóstico </a:t>
            </a:r>
            <a:r>
              <a:rPr lang="es-ES" sz="2400" dirty="0" smtClean="0">
                <a:solidFill>
                  <a:srgbClr val="006699"/>
                </a:solidFill>
                <a:latin typeface="Arial" charset="0"/>
                <a:cs typeface="Arial" charset="0"/>
              </a:rPr>
              <a:t>molecular. Presentamos </a:t>
            </a:r>
            <a:r>
              <a:rPr lang="es-ES" sz="2400" dirty="0">
                <a:solidFill>
                  <a:srgbClr val="006699"/>
                </a:solidFill>
                <a:latin typeface="Arial" charset="0"/>
                <a:cs typeface="Arial" charset="0"/>
              </a:rPr>
              <a:t>los resultados de los perfiles moleculares de DNA y RNA, estudiados mediante NGS, su correlación histopatológica y la implicación terapéutica de las alteraciones moleculares detectadas en una serie de 170 casos de carcinoma de </a:t>
            </a:r>
            <a:r>
              <a:rPr lang="es-ES" sz="2400" dirty="0" smtClean="0">
                <a:solidFill>
                  <a:srgbClr val="006699"/>
                </a:solidFill>
                <a:latin typeface="Arial" charset="0"/>
                <a:cs typeface="Arial" charset="0"/>
              </a:rPr>
              <a:t>pulmón.</a:t>
            </a:r>
            <a:endParaRPr lang="en-US" sz="2400" dirty="0">
              <a:solidFill>
                <a:srgbClr val="006699"/>
              </a:solidFill>
              <a:latin typeface="Arial" charset="0"/>
              <a:cs typeface="Arial" charset="0"/>
            </a:endParaRPr>
          </a:p>
        </p:txBody>
      </p:sp>
      <p:sp>
        <p:nvSpPr>
          <p:cNvPr id="9" name="12 CuadroTexto"/>
          <p:cNvSpPr txBox="1">
            <a:spLocks noChangeArrowheads="1"/>
          </p:cNvSpPr>
          <p:nvPr/>
        </p:nvSpPr>
        <p:spPr bwMode="auto">
          <a:xfrm>
            <a:off x="1442054" y="29087344"/>
            <a:ext cx="18071148" cy="2620289"/>
          </a:xfrm>
          <a:prstGeom prst="rect">
            <a:avLst/>
          </a:prstGeom>
          <a:noFill/>
          <a:ln w="9525">
            <a:noFill/>
            <a:miter lim="800000"/>
            <a:headEnd/>
            <a:tailEnd/>
          </a:ln>
        </p:spPr>
        <p:txBody>
          <a:bodyPr wrap="square" lIns="34629" tIns="17314" rIns="34629" bIns="17314">
            <a:spAutoFit/>
          </a:bodyPr>
          <a:lstStyle/>
          <a:p>
            <a:pPr algn="just"/>
            <a:r>
              <a:rPr lang="es-ES" sz="2400" b="1" dirty="0" smtClean="0">
                <a:solidFill>
                  <a:srgbClr val="990033"/>
                </a:solidFill>
                <a:latin typeface="Arial" charset="0"/>
                <a:cs typeface="Arial" charset="0"/>
              </a:rPr>
              <a:t>CONCLUSIONES</a:t>
            </a:r>
            <a:endParaRPr lang="es-ES" sz="2400" b="1" dirty="0">
              <a:solidFill>
                <a:srgbClr val="990033"/>
              </a:solidFill>
              <a:latin typeface="Arial" charset="0"/>
              <a:cs typeface="Arial" charset="0"/>
            </a:endParaRPr>
          </a:p>
          <a:p>
            <a:pPr marL="342900" lvl="0" indent="-342900" algn="just">
              <a:buFont typeface="Arial" panose="020B0604020202020204" pitchFamily="34" charset="0"/>
              <a:buChar char="•"/>
            </a:pPr>
            <a:r>
              <a:rPr lang="es-ES" sz="2400" b="1" dirty="0">
                <a:solidFill>
                  <a:srgbClr val="990033"/>
                </a:solidFill>
                <a:latin typeface="Arial" charset="0"/>
                <a:cs typeface="Arial" charset="0"/>
              </a:rPr>
              <a:t>La metodología histopatológica e </a:t>
            </a:r>
            <a:r>
              <a:rPr lang="es-ES" sz="2400" b="1" dirty="0" err="1">
                <a:solidFill>
                  <a:srgbClr val="990033"/>
                </a:solidFill>
                <a:latin typeface="Arial" charset="0"/>
                <a:cs typeface="Arial" charset="0"/>
              </a:rPr>
              <a:t>inmunohistoquímica</a:t>
            </a:r>
            <a:r>
              <a:rPr lang="es-ES" sz="2400" b="1" dirty="0">
                <a:solidFill>
                  <a:srgbClr val="990033"/>
                </a:solidFill>
                <a:latin typeface="Arial" charset="0"/>
                <a:cs typeface="Arial" charset="0"/>
              </a:rPr>
              <a:t> utilizada permite que los casos catalogados como carcinoma de célula no pequeña se reduzcan al 1,2%.</a:t>
            </a:r>
          </a:p>
          <a:p>
            <a:pPr marL="342900" lvl="0" indent="-342900" algn="just">
              <a:buFont typeface="Arial" panose="020B0604020202020204" pitchFamily="34" charset="0"/>
              <a:buChar char="•"/>
            </a:pPr>
            <a:r>
              <a:rPr lang="es-ES" sz="2400" b="1" dirty="0">
                <a:solidFill>
                  <a:srgbClr val="990033"/>
                </a:solidFill>
                <a:latin typeface="Arial" charset="0"/>
                <a:cs typeface="Arial" charset="0"/>
              </a:rPr>
              <a:t>El 89,1% de los casos incluidos en la serie presentó alteraciones moleculares. Las mutaciones EGFR y las translocaciones de ALK, ROS1 y RET se detectaron exclusivamente en adenocarcinomas.</a:t>
            </a:r>
          </a:p>
          <a:p>
            <a:pPr marL="342900" lvl="0" indent="-342900" algn="just">
              <a:buFont typeface="Arial" panose="020B0604020202020204" pitchFamily="34" charset="0"/>
              <a:buChar char="•"/>
            </a:pPr>
            <a:r>
              <a:rPr lang="es-ES" sz="2400" b="1" dirty="0">
                <a:solidFill>
                  <a:srgbClr val="990033"/>
                </a:solidFill>
                <a:latin typeface="Arial" charset="0"/>
                <a:cs typeface="Arial" charset="0"/>
              </a:rPr>
              <a:t>La caracterización del perfil molecular mediante NGS permite la clasificación </a:t>
            </a:r>
            <a:r>
              <a:rPr lang="es-ES" sz="2400" b="1" dirty="0" err="1">
                <a:solidFill>
                  <a:srgbClr val="990033"/>
                </a:solidFill>
                <a:latin typeface="Arial" charset="0"/>
                <a:cs typeface="Arial" charset="0"/>
              </a:rPr>
              <a:t>morfomolecular</a:t>
            </a:r>
            <a:r>
              <a:rPr lang="es-ES" sz="2400" b="1" dirty="0">
                <a:solidFill>
                  <a:srgbClr val="990033"/>
                </a:solidFill>
                <a:latin typeface="Arial" charset="0"/>
                <a:cs typeface="Arial" charset="0"/>
              </a:rPr>
              <a:t> de la neoplasia, proporciona información </a:t>
            </a:r>
            <a:r>
              <a:rPr lang="es-ES" sz="2400" b="1" dirty="0" err="1">
                <a:solidFill>
                  <a:srgbClr val="990033"/>
                </a:solidFill>
                <a:latin typeface="Arial" charset="0"/>
                <a:cs typeface="Arial" charset="0"/>
              </a:rPr>
              <a:t>pronóstica</a:t>
            </a:r>
            <a:r>
              <a:rPr lang="es-ES" sz="2400" b="1" dirty="0">
                <a:solidFill>
                  <a:srgbClr val="990033"/>
                </a:solidFill>
                <a:latin typeface="Arial" charset="0"/>
                <a:cs typeface="Arial" charset="0"/>
              </a:rPr>
              <a:t> y permite orientar terapias dirigidas en más del 64% de los pacientes</a:t>
            </a:r>
            <a:r>
              <a:rPr lang="es-ES" sz="2400" b="1" dirty="0" smtClean="0">
                <a:solidFill>
                  <a:srgbClr val="990033"/>
                </a:solidFill>
                <a:latin typeface="Arial" charset="0"/>
                <a:cs typeface="Arial" charset="0"/>
              </a:rPr>
              <a:t>.</a:t>
            </a:r>
            <a:endParaRPr lang="es-ES" sz="2400" b="1" dirty="0">
              <a:solidFill>
                <a:srgbClr val="990033"/>
              </a:solidFill>
              <a:latin typeface="Arial" charset="0"/>
              <a:cs typeface="Arial" charset="0"/>
            </a:endParaRPr>
          </a:p>
        </p:txBody>
      </p:sp>
      <p:sp>
        <p:nvSpPr>
          <p:cNvPr id="10" name="5 CuadroTexto"/>
          <p:cNvSpPr txBox="1">
            <a:spLocks noChangeArrowheads="1"/>
          </p:cNvSpPr>
          <p:nvPr/>
        </p:nvSpPr>
        <p:spPr bwMode="auto">
          <a:xfrm>
            <a:off x="16776898" y="32111680"/>
            <a:ext cx="3490709" cy="242506"/>
          </a:xfrm>
          <a:prstGeom prst="rect">
            <a:avLst/>
          </a:prstGeom>
          <a:noFill/>
          <a:ln w="9525">
            <a:noFill/>
            <a:miter lim="800000"/>
            <a:headEnd/>
            <a:tailEnd/>
          </a:ln>
        </p:spPr>
        <p:txBody>
          <a:bodyPr wrap="none" lIns="34549" tIns="17274" rIns="34549" bIns="17274">
            <a:spAutoFit/>
          </a:bodyPr>
          <a:lstStyle/>
          <a:p>
            <a:r>
              <a:rPr lang="es-ES" sz="1349" b="1" dirty="0" smtClean="0">
                <a:solidFill>
                  <a:srgbClr val="006699"/>
                </a:solidFill>
                <a:latin typeface="Arial" charset="0"/>
                <a:cs typeface="Arial" charset="0"/>
              </a:rPr>
              <a:t>SEAP, Curso de Primavera. Madrid</a:t>
            </a:r>
            <a:r>
              <a:rPr lang="es-ES" sz="1349" b="1" dirty="0" smtClean="0">
                <a:solidFill>
                  <a:srgbClr val="006699"/>
                </a:solidFill>
                <a:latin typeface="Arial" charset="0"/>
                <a:cs typeface="Arial" charset="0"/>
              </a:rPr>
              <a:t>, 2018.</a:t>
            </a:r>
            <a:endParaRPr lang="es-ES" sz="1349" b="1" dirty="0">
              <a:solidFill>
                <a:srgbClr val="006699"/>
              </a:solidFill>
              <a:latin typeface="Arial" charset="0"/>
              <a:cs typeface="Arial" charset="0"/>
            </a:endParaRPr>
          </a:p>
        </p:txBody>
      </p:sp>
      <p:sp>
        <p:nvSpPr>
          <p:cNvPr id="2" name="CuadroTexto 1"/>
          <p:cNvSpPr txBox="1"/>
          <p:nvPr/>
        </p:nvSpPr>
        <p:spPr>
          <a:xfrm>
            <a:off x="1367187" y="10653296"/>
            <a:ext cx="10801199" cy="8956298"/>
          </a:xfrm>
          <a:prstGeom prst="rect">
            <a:avLst/>
          </a:prstGeom>
          <a:noFill/>
        </p:spPr>
        <p:txBody>
          <a:bodyPr wrap="square" rtlCol="0">
            <a:spAutoFit/>
          </a:bodyPr>
          <a:lstStyle/>
          <a:p>
            <a:pPr algn="just"/>
            <a:r>
              <a:rPr lang="es-ES" sz="2400" b="1" dirty="0">
                <a:solidFill>
                  <a:srgbClr val="006699"/>
                </a:solidFill>
                <a:latin typeface="Arial" charset="0"/>
                <a:cs typeface="Arial" charset="0"/>
              </a:rPr>
              <a:t>MATERIALES</a:t>
            </a:r>
          </a:p>
          <a:p>
            <a:pPr algn="just"/>
            <a:r>
              <a:rPr lang="es-ES" sz="2400" dirty="0">
                <a:solidFill>
                  <a:srgbClr val="006699"/>
                </a:solidFill>
                <a:latin typeface="Arial" charset="0"/>
                <a:cs typeface="Arial" charset="0"/>
              </a:rPr>
              <a:t>La serie incluyó 170 carcinomas de pulmón estudiados de manera secuencial en la práctica clínica diaria. El patólogo efectuó la evaluación morfológica y el perfil </a:t>
            </a:r>
            <a:r>
              <a:rPr lang="es-ES" sz="2400" dirty="0" err="1">
                <a:solidFill>
                  <a:srgbClr val="006699"/>
                </a:solidFill>
                <a:latin typeface="Arial" charset="0"/>
                <a:cs typeface="Arial" charset="0"/>
              </a:rPr>
              <a:t>inmunohistoquímico</a:t>
            </a:r>
            <a:r>
              <a:rPr lang="es-ES" sz="2400" dirty="0">
                <a:solidFill>
                  <a:srgbClr val="006699"/>
                </a:solidFill>
                <a:latin typeface="Arial" charset="0"/>
                <a:cs typeface="Arial" charset="0"/>
              </a:rPr>
              <a:t> indicado según el tipo de neoplasia para establecer el </a:t>
            </a:r>
            <a:r>
              <a:rPr lang="es-ES" sz="2400" dirty="0" smtClean="0">
                <a:solidFill>
                  <a:srgbClr val="006699"/>
                </a:solidFill>
                <a:latin typeface="Arial" charset="0"/>
                <a:cs typeface="Arial" charset="0"/>
              </a:rPr>
              <a:t>diagnóstico (Figuras 1 y 2). </a:t>
            </a:r>
            <a:r>
              <a:rPr lang="es-ES" sz="2400" dirty="0">
                <a:solidFill>
                  <a:srgbClr val="006699"/>
                </a:solidFill>
                <a:latin typeface="Arial" charset="0"/>
                <a:cs typeface="Arial" charset="0"/>
              </a:rPr>
              <a:t>La extracción de DNA y RNA se realizó simultáneamente (</a:t>
            </a:r>
            <a:r>
              <a:rPr lang="es-ES" sz="2400" dirty="0" err="1">
                <a:solidFill>
                  <a:srgbClr val="006699"/>
                </a:solidFill>
                <a:latin typeface="Arial" charset="0"/>
                <a:cs typeface="Arial" charset="0"/>
              </a:rPr>
              <a:t>RecoverAll</a:t>
            </a:r>
            <a:r>
              <a:rPr lang="es-ES" sz="2400" dirty="0">
                <a:solidFill>
                  <a:srgbClr val="006699"/>
                </a:solidFill>
                <a:latin typeface="Arial" charset="0"/>
                <a:cs typeface="Arial" charset="0"/>
              </a:rPr>
              <a:t> Total </a:t>
            </a:r>
            <a:r>
              <a:rPr lang="es-ES" sz="2400" dirty="0" err="1">
                <a:solidFill>
                  <a:srgbClr val="006699"/>
                </a:solidFill>
                <a:latin typeface="Arial" charset="0"/>
                <a:cs typeface="Arial" charset="0"/>
              </a:rPr>
              <a:t>Nucleic</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Acid</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Isolation</a:t>
            </a:r>
            <a:r>
              <a:rPr lang="es-ES" sz="2400" dirty="0">
                <a:solidFill>
                  <a:srgbClr val="006699"/>
                </a:solidFill>
                <a:latin typeface="Arial" charset="0"/>
                <a:cs typeface="Arial" charset="0"/>
              </a:rPr>
              <a:t> kit. </a:t>
            </a:r>
            <a:r>
              <a:rPr lang="es-ES" sz="2400" dirty="0" err="1">
                <a:solidFill>
                  <a:srgbClr val="006699"/>
                </a:solidFill>
                <a:latin typeface="Arial" charset="0"/>
                <a:cs typeface="Arial" charset="0"/>
              </a:rPr>
              <a:t>ThermoFisher</a:t>
            </a:r>
            <a:r>
              <a:rPr lang="es-ES" sz="2400" dirty="0">
                <a:solidFill>
                  <a:srgbClr val="006699"/>
                </a:solidFill>
                <a:latin typeface="Arial" charset="0"/>
                <a:cs typeface="Arial" charset="0"/>
              </a:rPr>
              <a:t>). El estudio de DNA mediante NGS se realizó con un kit (</a:t>
            </a:r>
            <a:r>
              <a:rPr lang="es-ES" sz="2400" dirty="0" err="1">
                <a:solidFill>
                  <a:srgbClr val="006699"/>
                </a:solidFill>
                <a:latin typeface="Arial" charset="0"/>
                <a:cs typeface="Arial" charset="0"/>
              </a:rPr>
              <a:t>Oncomine</a:t>
            </a:r>
            <a:r>
              <a:rPr lang="es-ES" sz="2400" dirty="0">
                <a:solidFill>
                  <a:srgbClr val="006699"/>
                </a:solidFill>
                <a:latin typeface="Arial" charset="0"/>
                <a:cs typeface="Arial" charset="0"/>
              </a:rPr>
              <a:t> Solid </a:t>
            </a:r>
            <a:r>
              <a:rPr lang="es-ES" sz="2400" dirty="0" err="1">
                <a:solidFill>
                  <a:srgbClr val="006699"/>
                </a:solidFill>
                <a:latin typeface="Arial" charset="0"/>
                <a:cs typeface="Arial" charset="0"/>
              </a:rPr>
              <a:t>Tumour</a:t>
            </a:r>
            <a:r>
              <a:rPr lang="es-ES" sz="2400" dirty="0">
                <a:solidFill>
                  <a:srgbClr val="006699"/>
                </a:solidFill>
                <a:latin typeface="Arial" charset="0"/>
                <a:cs typeface="Arial" charset="0"/>
              </a:rPr>
              <a:t> DNA. </a:t>
            </a:r>
            <a:r>
              <a:rPr lang="es-ES" sz="2400" dirty="0" err="1">
                <a:solidFill>
                  <a:srgbClr val="006699"/>
                </a:solidFill>
                <a:latin typeface="Arial" charset="0"/>
                <a:cs typeface="Arial" charset="0"/>
              </a:rPr>
              <a:t>ThermoFisher</a:t>
            </a:r>
            <a:r>
              <a:rPr lang="es-ES" sz="2400" dirty="0">
                <a:solidFill>
                  <a:srgbClr val="006699"/>
                </a:solidFill>
                <a:latin typeface="Arial" charset="0"/>
                <a:cs typeface="Arial" charset="0"/>
              </a:rPr>
              <a:t>) para analizar mutaciones, </a:t>
            </a:r>
            <a:r>
              <a:rPr lang="es-ES" sz="2400" dirty="0" err="1">
                <a:solidFill>
                  <a:srgbClr val="006699"/>
                </a:solidFill>
                <a:latin typeface="Arial" charset="0"/>
                <a:cs typeface="Arial" charset="0"/>
              </a:rPr>
              <a:t>indels</a:t>
            </a:r>
            <a:r>
              <a:rPr lang="es-ES" sz="2400" dirty="0">
                <a:solidFill>
                  <a:srgbClr val="006699"/>
                </a:solidFill>
                <a:latin typeface="Arial" charset="0"/>
                <a:cs typeface="Arial" charset="0"/>
              </a:rPr>
              <a:t> e inversiones en 22 genes (EGFR, ALK, ERBB2, ERBB4, FGFR1, FGFR2, FGFR3, MET, DDR2, KRAS, PIK3CA, BRAF, AKT1, PTEN, NRAS, MAP2K1, STK11, NOTCH1, CTNNB1, SMAD4, FBXW7 y TP53). Las librerías de DNA se prepararon de forma manual mediante PCR a partir de 10ng de DNA. El estudio de RNA mediante NGS se realizó mediante una </a:t>
            </a:r>
            <a:r>
              <a:rPr lang="es-ES" sz="2400" dirty="0" err="1">
                <a:solidFill>
                  <a:srgbClr val="006699"/>
                </a:solidFill>
                <a:latin typeface="Arial" charset="0"/>
                <a:cs typeface="Arial" charset="0"/>
              </a:rPr>
              <a:t>retrotranscripción</a:t>
            </a:r>
            <a:r>
              <a:rPr lang="es-ES" sz="2400" dirty="0">
                <a:solidFill>
                  <a:srgbClr val="006699"/>
                </a:solidFill>
                <a:latin typeface="Arial" charset="0"/>
                <a:cs typeface="Arial" charset="0"/>
              </a:rPr>
              <a:t> de RNA (</a:t>
            </a:r>
            <a:r>
              <a:rPr lang="es-ES" sz="2400" dirty="0" err="1">
                <a:solidFill>
                  <a:srgbClr val="006699"/>
                </a:solidFill>
                <a:latin typeface="Arial" charset="0"/>
                <a:cs typeface="Arial" charset="0"/>
              </a:rPr>
              <a:t>SuperScript</a:t>
            </a:r>
            <a:r>
              <a:rPr lang="es-ES" sz="2400" dirty="0">
                <a:solidFill>
                  <a:srgbClr val="006699"/>
                </a:solidFill>
                <a:latin typeface="Arial" charset="0"/>
                <a:cs typeface="Arial" charset="0"/>
              </a:rPr>
              <a:t> VILO </a:t>
            </a:r>
            <a:r>
              <a:rPr lang="es-ES" sz="2400" dirty="0" err="1">
                <a:solidFill>
                  <a:srgbClr val="006699"/>
                </a:solidFill>
                <a:latin typeface="Arial" charset="0"/>
                <a:cs typeface="Arial" charset="0"/>
              </a:rPr>
              <a:t>cDNA</a:t>
            </a:r>
            <a:r>
              <a:rPr lang="es-ES" sz="2400" dirty="0">
                <a:solidFill>
                  <a:srgbClr val="006699"/>
                </a:solidFill>
                <a:latin typeface="Arial" charset="0"/>
                <a:cs typeface="Arial" charset="0"/>
              </a:rPr>
              <a:t> kit) y la posterior amplificación de librerías de </a:t>
            </a:r>
            <a:r>
              <a:rPr lang="es-ES" sz="2400" dirty="0" err="1">
                <a:solidFill>
                  <a:srgbClr val="006699"/>
                </a:solidFill>
                <a:latin typeface="Arial" charset="0"/>
                <a:cs typeface="Arial" charset="0"/>
              </a:rPr>
              <a:t>cDNA</a:t>
            </a:r>
            <a:r>
              <a:rPr lang="es-ES" sz="2400" dirty="0">
                <a:solidFill>
                  <a:srgbClr val="006699"/>
                </a:solidFill>
                <a:latin typeface="Arial" charset="0"/>
                <a:cs typeface="Arial" charset="0"/>
              </a:rPr>
              <a:t> mediante PCR con un kit que analiza la presencia de reordenamientos en los genes ALK, ROS1, RET y NTRK1 (</a:t>
            </a:r>
            <a:r>
              <a:rPr lang="es-ES" sz="2400" dirty="0" err="1">
                <a:solidFill>
                  <a:srgbClr val="006699"/>
                </a:solidFill>
                <a:latin typeface="Arial" charset="0"/>
                <a:cs typeface="Arial" charset="0"/>
              </a:rPr>
              <a:t>Oncomine</a:t>
            </a:r>
            <a:r>
              <a:rPr lang="es-ES" sz="2400" dirty="0">
                <a:solidFill>
                  <a:srgbClr val="006699"/>
                </a:solidFill>
                <a:latin typeface="Arial" charset="0"/>
                <a:cs typeface="Arial" charset="0"/>
              </a:rPr>
              <a:t> Solid </a:t>
            </a:r>
            <a:r>
              <a:rPr lang="es-ES" sz="2400" dirty="0" err="1">
                <a:solidFill>
                  <a:srgbClr val="006699"/>
                </a:solidFill>
                <a:latin typeface="Arial" charset="0"/>
                <a:cs typeface="Arial" charset="0"/>
              </a:rPr>
              <a:t>Tumour</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Fusion</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Transcript</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ThermoFisher</a:t>
            </a:r>
            <a:r>
              <a:rPr lang="es-ES" sz="2400" dirty="0">
                <a:solidFill>
                  <a:srgbClr val="006699"/>
                </a:solidFill>
                <a:latin typeface="Arial" charset="0"/>
                <a:cs typeface="Arial" charset="0"/>
              </a:rPr>
              <a:t>). La cuantificación de las librerías se realizó mediante </a:t>
            </a:r>
            <a:r>
              <a:rPr lang="es-ES" sz="2400" dirty="0" err="1">
                <a:solidFill>
                  <a:srgbClr val="006699"/>
                </a:solidFill>
                <a:latin typeface="Arial" charset="0"/>
                <a:cs typeface="Arial" charset="0"/>
              </a:rPr>
              <a:t>qPCR</a:t>
            </a:r>
            <a:r>
              <a:rPr lang="es-ES" sz="2400" dirty="0">
                <a:solidFill>
                  <a:srgbClr val="006699"/>
                </a:solidFill>
                <a:latin typeface="Arial" charset="0"/>
                <a:cs typeface="Arial" charset="0"/>
              </a:rPr>
              <a:t> (Ion Library </a:t>
            </a:r>
            <a:r>
              <a:rPr lang="es-ES" sz="2400" dirty="0" err="1">
                <a:solidFill>
                  <a:srgbClr val="006699"/>
                </a:solidFill>
                <a:latin typeface="Arial" charset="0"/>
                <a:cs typeface="Arial" charset="0"/>
              </a:rPr>
              <a:t>TaqMan</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Quantitation</a:t>
            </a:r>
            <a:r>
              <a:rPr lang="es-ES" sz="2400" dirty="0">
                <a:solidFill>
                  <a:srgbClr val="006699"/>
                </a:solidFill>
                <a:latin typeface="Arial" charset="0"/>
                <a:cs typeface="Arial" charset="0"/>
              </a:rPr>
              <a:t> Kit). La PCR en emulsión, el enriquecimiento de </a:t>
            </a:r>
            <a:r>
              <a:rPr lang="es-ES" sz="2400" dirty="0" err="1">
                <a:solidFill>
                  <a:srgbClr val="006699"/>
                </a:solidFill>
                <a:latin typeface="Arial" charset="0"/>
                <a:cs typeface="Arial" charset="0"/>
              </a:rPr>
              <a:t>ISPs</a:t>
            </a:r>
            <a:r>
              <a:rPr lang="es-ES" sz="2400" dirty="0">
                <a:solidFill>
                  <a:srgbClr val="006699"/>
                </a:solidFill>
                <a:latin typeface="Arial" charset="0"/>
                <a:cs typeface="Arial" charset="0"/>
              </a:rPr>
              <a:t> y la carga del chip en el Ion Chef </a:t>
            </a:r>
            <a:r>
              <a:rPr lang="es-ES" sz="2400" dirty="0" err="1">
                <a:solidFill>
                  <a:srgbClr val="006699"/>
                </a:solidFill>
                <a:latin typeface="Arial" charset="0"/>
                <a:cs typeface="Arial" charset="0"/>
              </a:rPr>
              <a:t>System</a:t>
            </a:r>
            <a:r>
              <a:rPr lang="es-ES" sz="2400" dirty="0">
                <a:solidFill>
                  <a:srgbClr val="006699"/>
                </a:solidFill>
                <a:latin typeface="Arial" charset="0"/>
                <a:cs typeface="Arial" charset="0"/>
              </a:rPr>
              <a:t> y la secuenciación masiva en un Ion Personal </a:t>
            </a:r>
            <a:r>
              <a:rPr lang="es-ES" sz="2400" dirty="0" err="1">
                <a:solidFill>
                  <a:srgbClr val="006699"/>
                </a:solidFill>
                <a:latin typeface="Arial" charset="0"/>
                <a:cs typeface="Arial" charset="0"/>
              </a:rPr>
              <a:t>Genome</a:t>
            </a:r>
            <a:r>
              <a:rPr lang="es-ES" sz="2400" dirty="0">
                <a:solidFill>
                  <a:srgbClr val="006699"/>
                </a:solidFill>
                <a:latin typeface="Arial" charset="0"/>
                <a:cs typeface="Arial" charset="0"/>
              </a:rPr>
              <a:t> Machine (PGM) </a:t>
            </a:r>
            <a:r>
              <a:rPr lang="es-ES" sz="2400" dirty="0" err="1">
                <a:solidFill>
                  <a:srgbClr val="006699"/>
                </a:solidFill>
                <a:latin typeface="Arial" charset="0"/>
                <a:cs typeface="Arial" charset="0"/>
              </a:rPr>
              <a:t>System</a:t>
            </a:r>
            <a:r>
              <a:rPr lang="es-ES" sz="2400" dirty="0">
                <a:solidFill>
                  <a:srgbClr val="006699"/>
                </a:solidFill>
                <a:latin typeface="Arial" charset="0"/>
                <a:cs typeface="Arial" charset="0"/>
              </a:rPr>
              <a:t>. El análisis se realizó en </a:t>
            </a:r>
            <a:r>
              <a:rPr lang="es-ES" sz="2400" dirty="0" err="1">
                <a:solidFill>
                  <a:srgbClr val="006699"/>
                </a:solidFill>
                <a:latin typeface="Arial" charset="0"/>
                <a:cs typeface="Arial" charset="0"/>
              </a:rPr>
              <a:t>Torrent</a:t>
            </a:r>
            <a:r>
              <a:rPr lang="es-ES" sz="2400" dirty="0">
                <a:solidFill>
                  <a:srgbClr val="006699"/>
                </a:solidFill>
                <a:latin typeface="Arial" charset="0"/>
                <a:cs typeface="Arial" charset="0"/>
              </a:rPr>
              <a:t> Server 5.6.0, </a:t>
            </a:r>
            <a:r>
              <a:rPr lang="es-ES" sz="2400" dirty="0" err="1">
                <a:solidFill>
                  <a:srgbClr val="006699"/>
                </a:solidFill>
                <a:latin typeface="Arial" charset="0"/>
                <a:cs typeface="Arial" charset="0"/>
              </a:rPr>
              <a:t>IonReporter</a:t>
            </a:r>
            <a:r>
              <a:rPr lang="es-ES" sz="2400" dirty="0">
                <a:solidFill>
                  <a:srgbClr val="006699"/>
                </a:solidFill>
                <a:latin typeface="Arial" charset="0"/>
                <a:cs typeface="Arial" charset="0"/>
              </a:rPr>
              <a:t> 5.6 y </a:t>
            </a:r>
            <a:r>
              <a:rPr lang="es-ES" sz="2400" dirty="0" err="1">
                <a:solidFill>
                  <a:srgbClr val="006699"/>
                </a:solidFill>
                <a:latin typeface="Arial" charset="0"/>
                <a:cs typeface="Arial" charset="0"/>
              </a:rPr>
              <a:t>IonTorrent</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Oncomine</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Knowledgbase</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Reporter</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ThermoFisher</a:t>
            </a:r>
            <a:r>
              <a:rPr lang="es-ES" sz="2400" dirty="0">
                <a:solidFill>
                  <a:srgbClr val="006699"/>
                </a:solidFill>
                <a:latin typeface="Arial" charset="0"/>
                <a:cs typeface="Arial" charset="0"/>
              </a:rPr>
              <a:t> </a:t>
            </a:r>
            <a:r>
              <a:rPr lang="es-ES" sz="2400" dirty="0" err="1">
                <a:solidFill>
                  <a:srgbClr val="006699"/>
                </a:solidFill>
                <a:latin typeface="Arial" charset="0"/>
                <a:cs typeface="Arial" charset="0"/>
              </a:rPr>
              <a:t>Scientific</a:t>
            </a:r>
            <a:r>
              <a:rPr lang="es-ES" sz="2400" dirty="0">
                <a:solidFill>
                  <a:srgbClr val="006699"/>
                </a:solidFill>
                <a:latin typeface="Arial" charset="0"/>
                <a:cs typeface="Arial" charset="0"/>
              </a:rPr>
              <a:t> software). El </a:t>
            </a:r>
            <a:r>
              <a:rPr lang="es-ES" sz="2400" dirty="0" err="1">
                <a:solidFill>
                  <a:srgbClr val="006699"/>
                </a:solidFill>
                <a:latin typeface="Arial" charset="0"/>
                <a:cs typeface="Arial" charset="0"/>
              </a:rPr>
              <a:t>Coverage</a:t>
            </a:r>
            <a:r>
              <a:rPr lang="es-ES" sz="2400" dirty="0">
                <a:solidFill>
                  <a:srgbClr val="006699"/>
                </a:solidFill>
                <a:latin typeface="Arial" charset="0"/>
                <a:cs typeface="Arial" charset="0"/>
              </a:rPr>
              <a:t> medio fue superior a 2.500X asegurando una sensibilidad inferior al 2,5</a:t>
            </a:r>
            <a:r>
              <a:rPr lang="es-ES" sz="2400" dirty="0" smtClean="0">
                <a:solidFill>
                  <a:srgbClr val="006699"/>
                </a:solidFill>
                <a:latin typeface="Arial" charset="0"/>
                <a:cs typeface="Arial" charset="0"/>
              </a:rPr>
              <a:t>% (Figura 3).</a:t>
            </a:r>
            <a:endParaRPr lang="es-ES" sz="2400" dirty="0">
              <a:solidFill>
                <a:srgbClr val="006699"/>
              </a:solidFill>
              <a:latin typeface="Arial" charset="0"/>
              <a:cs typeface="Arial" charset="0"/>
            </a:endParaRPr>
          </a:p>
        </p:txBody>
      </p:sp>
      <p:sp>
        <p:nvSpPr>
          <p:cNvPr id="35" name="CuadroTexto 34"/>
          <p:cNvSpPr txBox="1"/>
          <p:nvPr/>
        </p:nvSpPr>
        <p:spPr>
          <a:xfrm>
            <a:off x="1367186" y="19654296"/>
            <a:ext cx="10801200" cy="9325630"/>
          </a:xfrm>
          <a:prstGeom prst="rect">
            <a:avLst/>
          </a:prstGeom>
          <a:noFill/>
        </p:spPr>
        <p:txBody>
          <a:bodyPr wrap="square" rtlCol="0">
            <a:spAutoFit/>
          </a:bodyPr>
          <a:lstStyle/>
          <a:p>
            <a:pPr algn="just"/>
            <a:r>
              <a:rPr lang="es-ES" sz="2400" b="1" dirty="0" smtClean="0">
                <a:solidFill>
                  <a:srgbClr val="006699"/>
                </a:solidFill>
                <a:latin typeface="Arial" charset="0"/>
                <a:cs typeface="Arial" charset="0"/>
              </a:rPr>
              <a:t>RESUTADOS</a:t>
            </a:r>
            <a:endParaRPr lang="es-ES" sz="2400" b="1" dirty="0">
              <a:solidFill>
                <a:srgbClr val="006699"/>
              </a:solidFill>
              <a:latin typeface="Arial" charset="0"/>
              <a:cs typeface="Arial" charset="0"/>
            </a:endParaRPr>
          </a:p>
          <a:p>
            <a:pPr algn="just"/>
            <a:r>
              <a:rPr lang="es-ES" sz="2400" dirty="0">
                <a:solidFill>
                  <a:srgbClr val="006699"/>
                </a:solidFill>
                <a:latin typeface="Arial" charset="0"/>
                <a:cs typeface="Arial" charset="0"/>
              </a:rPr>
              <a:t>Se incluyeron 170 carcinomas de pulmón correspondientes a 170 pacientes: el 61,2% de sexo masculino y el 38,8% femenino con una mediana de edad de 70,7 años. Del total de carcinomas, 103 eran biopsias, 1 PAAF y 66 piezas quirúrgicas. En 5 casos (5,2%) no se pudo obtener el perfil molecular. Ciento dieciocho  casos (69,4%) fueron adenocarcinomas, 34 carcinomas escamosos (20%), 7 </a:t>
            </a:r>
            <a:r>
              <a:rPr lang="es-ES" sz="2400" dirty="0" err="1">
                <a:solidFill>
                  <a:srgbClr val="006699"/>
                </a:solidFill>
                <a:latin typeface="Arial" charset="0"/>
                <a:cs typeface="Arial" charset="0"/>
              </a:rPr>
              <a:t>adeno</a:t>
            </a:r>
            <a:r>
              <a:rPr lang="es-ES" sz="2400" dirty="0">
                <a:solidFill>
                  <a:srgbClr val="006699"/>
                </a:solidFill>
                <a:latin typeface="Arial" charset="0"/>
                <a:cs typeface="Arial" charset="0"/>
              </a:rPr>
              <a:t>-escamosos (4,1%), 5 neuroendocrinos (3%), 4 carcinomas </a:t>
            </a:r>
            <a:r>
              <a:rPr lang="es-ES" sz="2400" dirty="0" err="1">
                <a:solidFill>
                  <a:srgbClr val="006699"/>
                </a:solidFill>
                <a:latin typeface="Arial" charset="0"/>
                <a:cs typeface="Arial" charset="0"/>
              </a:rPr>
              <a:t>sarcomatoides</a:t>
            </a:r>
            <a:r>
              <a:rPr lang="es-ES" sz="2400" dirty="0">
                <a:solidFill>
                  <a:srgbClr val="006699"/>
                </a:solidFill>
                <a:latin typeface="Arial" charset="0"/>
                <a:cs typeface="Arial" charset="0"/>
              </a:rPr>
              <a:t> (2,4%) y 2 carcinomas de célula no pequeña (1,2%). Globalmente,  83,2% de los casos presentaron una o más mutaciones </a:t>
            </a:r>
            <a:r>
              <a:rPr lang="es-ES" sz="2400" dirty="0" smtClean="0">
                <a:solidFill>
                  <a:srgbClr val="006699"/>
                </a:solidFill>
                <a:latin typeface="Arial" charset="0"/>
                <a:cs typeface="Arial" charset="0"/>
              </a:rPr>
              <a:t>(Figura 4) y </a:t>
            </a:r>
            <a:r>
              <a:rPr lang="es-ES" sz="2400" dirty="0">
                <a:solidFill>
                  <a:srgbClr val="006699"/>
                </a:solidFill>
                <a:latin typeface="Arial" charset="0"/>
                <a:cs typeface="Arial" charset="0"/>
              </a:rPr>
              <a:t>el 5,9% presentó una fusión. Más del 64% de las alteraciones detectadas permitían terapia dirigida. Se detectaron mutaciones de TP53 en todos los tipos histológicos, suponiendo un 51,6% de la serie global,  siendo el único gen mutado en los </a:t>
            </a:r>
            <a:r>
              <a:rPr lang="es-ES" sz="2400" dirty="0" err="1">
                <a:solidFill>
                  <a:srgbClr val="006699"/>
                </a:solidFill>
                <a:latin typeface="Arial" charset="0"/>
                <a:cs typeface="Arial" charset="0"/>
              </a:rPr>
              <a:t>adeno</a:t>
            </a:r>
            <a:r>
              <a:rPr lang="es-ES" sz="2400" dirty="0">
                <a:solidFill>
                  <a:srgbClr val="006699"/>
                </a:solidFill>
                <a:latin typeface="Arial" charset="0"/>
                <a:cs typeface="Arial" charset="0"/>
              </a:rPr>
              <a:t>-escamosos (71,4%) y neuroendocrinos (80%). El 79,7% de los adenocarcinomas presentaron una o más mutaciones en 16 genes diferentes, las más prevalentes en TP53 (39%), KRAS (28,9%), EGFR (22,9%) y BRAF (6,8%). Todas las mutaciones de EGFR se detectaron exclusivamente en adenocarcinomas de tipo </a:t>
            </a:r>
            <a:r>
              <a:rPr lang="es-ES" sz="2400" dirty="0" err="1">
                <a:solidFill>
                  <a:srgbClr val="006699"/>
                </a:solidFill>
                <a:latin typeface="Arial" charset="0"/>
                <a:cs typeface="Arial" charset="0"/>
              </a:rPr>
              <a:t>lepídico</a:t>
            </a:r>
            <a:r>
              <a:rPr lang="es-ES" sz="2400" dirty="0">
                <a:solidFill>
                  <a:srgbClr val="006699"/>
                </a:solidFill>
                <a:latin typeface="Arial" charset="0"/>
                <a:cs typeface="Arial" charset="0"/>
              </a:rPr>
              <a:t> y/o </a:t>
            </a:r>
            <a:r>
              <a:rPr lang="es-ES" sz="2400" dirty="0" err="1">
                <a:solidFill>
                  <a:srgbClr val="006699"/>
                </a:solidFill>
                <a:latin typeface="Arial" charset="0"/>
                <a:cs typeface="Arial" charset="0"/>
              </a:rPr>
              <a:t>acinar</a:t>
            </a:r>
            <a:r>
              <a:rPr lang="es-ES" sz="2400" dirty="0">
                <a:solidFill>
                  <a:srgbClr val="006699"/>
                </a:solidFill>
                <a:latin typeface="Arial" charset="0"/>
                <a:cs typeface="Arial" charset="0"/>
              </a:rPr>
              <a:t>. En los carcinomas escamosos se detectaron mutaciones en 6 genes diferentes: de TP53 en el 67,6% de los casos, el resto de genes presentaron frecuencias de mutación inferiores al 10%. En los carcinomas </a:t>
            </a:r>
            <a:r>
              <a:rPr lang="es-ES" sz="2400" dirty="0" err="1">
                <a:solidFill>
                  <a:srgbClr val="006699"/>
                </a:solidFill>
                <a:latin typeface="Arial" charset="0"/>
                <a:cs typeface="Arial" charset="0"/>
              </a:rPr>
              <a:t>sarcomatoides</a:t>
            </a:r>
            <a:r>
              <a:rPr lang="es-ES" sz="2400" dirty="0">
                <a:solidFill>
                  <a:srgbClr val="006699"/>
                </a:solidFill>
                <a:latin typeface="Arial" charset="0"/>
                <a:cs typeface="Arial" charset="0"/>
              </a:rPr>
              <a:t> los genes mutados fueron TP53, BRAF y DDR2. Los 2 casos de carcinoma de célula no pequeña presentaron mutaciones en TP53, en uno de ellos coexistiendo con una mutación de KRAS. Se detectaron reordenamientos en los genes ALK, ROS1 y RET en el 3,1%, 1,5% y 2,3% de los casos respectivamente, siendo todos ellos adenocarcinomas</a:t>
            </a:r>
            <a:r>
              <a:rPr lang="es-ES" sz="2400" dirty="0" smtClean="0">
                <a:solidFill>
                  <a:srgbClr val="006699"/>
                </a:solidFill>
                <a:latin typeface="Arial" charset="0"/>
                <a:cs typeface="Arial" charset="0"/>
              </a:rPr>
              <a:t>.</a:t>
            </a:r>
            <a:endParaRPr lang="es-ES" sz="2400" dirty="0">
              <a:solidFill>
                <a:srgbClr val="006699"/>
              </a:solidFill>
              <a:latin typeface="Arial" charset="0"/>
              <a:cs typeface="Arial" charset="0"/>
            </a:endParaRPr>
          </a:p>
        </p:txBody>
      </p:sp>
      <p:grpSp>
        <p:nvGrpSpPr>
          <p:cNvPr id="46" name="45 Grupo"/>
          <p:cNvGrpSpPr>
            <a:grpSpLocks noChangeAspect="1"/>
          </p:cNvGrpSpPr>
          <p:nvPr/>
        </p:nvGrpSpPr>
        <p:grpSpPr>
          <a:xfrm>
            <a:off x="12456418" y="5474866"/>
            <a:ext cx="7200799" cy="3306222"/>
            <a:chOff x="1727224" y="21730428"/>
            <a:chExt cx="7826954" cy="3593719"/>
          </a:xfrm>
        </p:grpSpPr>
        <p:pic>
          <p:nvPicPr>
            <p:cNvPr id="3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6374" y="21730428"/>
              <a:ext cx="2391132" cy="2750458"/>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4"/>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22076" y="21730486"/>
              <a:ext cx="2390400" cy="2750400"/>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91522" y="21744582"/>
              <a:ext cx="2390400" cy="2712874"/>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1 CuadroTexto"/>
            <p:cNvSpPr txBox="1"/>
            <p:nvPr/>
          </p:nvSpPr>
          <p:spPr>
            <a:xfrm>
              <a:off x="1727224" y="24554706"/>
              <a:ext cx="7826954" cy="769441"/>
            </a:xfrm>
            <a:prstGeom prst="rect">
              <a:avLst/>
            </a:prstGeom>
            <a:noFill/>
          </p:spPr>
          <p:txBody>
            <a:bodyPr wrap="square" rtlCol="0">
              <a:spAutoFit/>
            </a:bodyPr>
            <a:lstStyle/>
            <a:p>
              <a:r>
                <a:rPr lang="es-ES" sz="2000" dirty="0" smtClean="0">
                  <a:solidFill>
                    <a:srgbClr val="006699"/>
                  </a:solidFill>
                  <a:latin typeface="Arial" charset="0"/>
                  <a:cs typeface="Arial" charset="0"/>
                </a:rPr>
                <a:t>Figura1</a:t>
              </a:r>
              <a:r>
                <a:rPr lang="es-ES" sz="2000" dirty="0" smtClean="0">
                  <a:solidFill>
                    <a:srgbClr val="006699"/>
                  </a:solidFill>
                  <a:latin typeface="Arial" charset="0"/>
                  <a:cs typeface="Arial" charset="0"/>
                </a:rPr>
                <a:t>. Adenocarcinoma </a:t>
              </a:r>
              <a:r>
                <a:rPr lang="es-ES" sz="2000" dirty="0">
                  <a:solidFill>
                    <a:srgbClr val="006699"/>
                  </a:solidFill>
                  <a:latin typeface="Arial" charset="0"/>
                  <a:cs typeface="Arial" charset="0"/>
                </a:rPr>
                <a:t>pulmonar de bajo </a:t>
              </a:r>
              <a:r>
                <a:rPr lang="es-ES" sz="2000" dirty="0" smtClean="0">
                  <a:solidFill>
                    <a:srgbClr val="006699"/>
                  </a:solidFill>
                  <a:latin typeface="Arial" charset="0"/>
                  <a:cs typeface="Arial" charset="0"/>
                </a:rPr>
                <a:t>grado de patrón </a:t>
              </a:r>
              <a:r>
                <a:rPr lang="es-ES" sz="2000" dirty="0">
                  <a:solidFill>
                    <a:srgbClr val="006699"/>
                  </a:solidFill>
                  <a:latin typeface="Arial" charset="0"/>
                  <a:cs typeface="Arial" charset="0"/>
                </a:rPr>
                <a:t>papilar. Expresión de TTF1 y </a:t>
              </a:r>
              <a:r>
                <a:rPr lang="es-ES" sz="2000" dirty="0" err="1">
                  <a:solidFill>
                    <a:srgbClr val="006699"/>
                  </a:solidFill>
                  <a:latin typeface="Arial" charset="0"/>
                  <a:cs typeface="Arial" charset="0"/>
                </a:rPr>
                <a:t>Napsin</a:t>
              </a:r>
              <a:r>
                <a:rPr lang="es-ES" sz="2000" dirty="0">
                  <a:solidFill>
                    <a:srgbClr val="006699"/>
                  </a:solidFill>
                  <a:latin typeface="Arial" charset="0"/>
                  <a:cs typeface="Arial" charset="0"/>
                </a:rPr>
                <a:t> A.</a:t>
              </a:r>
            </a:p>
          </p:txBody>
        </p:sp>
      </p:grpSp>
      <p:grpSp>
        <p:nvGrpSpPr>
          <p:cNvPr id="65" name="64 Grupo"/>
          <p:cNvGrpSpPr>
            <a:grpSpLocks noChangeAspect="1"/>
          </p:cNvGrpSpPr>
          <p:nvPr/>
        </p:nvGrpSpPr>
        <p:grpSpPr>
          <a:xfrm>
            <a:off x="12610975" y="9294505"/>
            <a:ext cx="6834856" cy="4959191"/>
            <a:chOff x="179512" y="1412776"/>
            <a:chExt cx="8846443" cy="5256584"/>
          </a:xfrm>
        </p:grpSpPr>
        <p:pic>
          <p:nvPicPr>
            <p:cNvPr id="6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93368" y="1412776"/>
              <a:ext cx="2232587" cy="3233811"/>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7" name="12 Grupo"/>
            <p:cNvGrpSpPr/>
            <p:nvPr/>
          </p:nvGrpSpPr>
          <p:grpSpPr>
            <a:xfrm>
              <a:off x="179512" y="1412776"/>
              <a:ext cx="7628830" cy="5256584"/>
              <a:chOff x="179512" y="1412776"/>
              <a:chExt cx="7628830" cy="5256584"/>
            </a:xfrm>
          </p:grpSpPr>
          <p:grpSp>
            <p:nvGrpSpPr>
              <p:cNvPr id="68" name="10 Grupo"/>
              <p:cNvGrpSpPr/>
              <p:nvPr/>
            </p:nvGrpSpPr>
            <p:grpSpPr>
              <a:xfrm>
                <a:off x="179512" y="1412776"/>
                <a:ext cx="4104721" cy="5256584"/>
                <a:chOff x="179512" y="1412776"/>
                <a:chExt cx="4104721" cy="5256584"/>
              </a:xfrm>
            </p:grpSpPr>
            <p:pic>
              <p:nvPicPr>
                <p:cNvPr id="72"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9777" y="1412776"/>
                  <a:ext cx="4104456" cy="3078342"/>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3" name="6 Grupo"/>
                <p:cNvGrpSpPr/>
                <p:nvPr/>
              </p:nvGrpSpPr>
              <p:grpSpPr>
                <a:xfrm>
                  <a:off x="179512" y="4581128"/>
                  <a:ext cx="4104456" cy="2088232"/>
                  <a:chOff x="179512" y="4797152"/>
                  <a:chExt cx="4248472" cy="1938848"/>
                </a:xfrm>
              </p:grpSpPr>
              <p:pic>
                <p:nvPicPr>
                  <p:cNvPr id="7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9512" y="4797152"/>
                    <a:ext cx="4248472" cy="1938848"/>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 name="Text Box 12"/>
                  <p:cNvSpPr txBox="1">
                    <a:spLocks noChangeArrowheads="1"/>
                  </p:cNvSpPr>
                  <p:nvPr/>
                </p:nvSpPr>
                <p:spPr bwMode="auto">
                  <a:xfrm>
                    <a:off x="3445409" y="4859868"/>
                    <a:ext cx="812700" cy="302896"/>
                  </a:xfrm>
                  <a:prstGeom prst="rect">
                    <a:avLst/>
                  </a:prstGeom>
                  <a:solidFill>
                    <a:schemeClr val="bg1"/>
                  </a:solidFill>
                  <a:ln w="9525">
                    <a:solidFill>
                      <a:srgbClr val="002060"/>
                    </a:solidFill>
                    <a:miter lim="800000"/>
                    <a:headEnd/>
                    <a:tailEnd/>
                  </a:ln>
                  <a:effectLst/>
                </p:spPr>
                <p:txBody>
                  <a:bodyPr wrap="square">
                    <a:spAutoFit/>
                  </a:bodyPr>
                  <a:lstStyle/>
                  <a:p>
                    <a:r>
                      <a:rPr lang="es-ES" sz="1400" dirty="0"/>
                      <a:t>p</a:t>
                    </a:r>
                    <a:r>
                      <a:rPr lang="es-ES" sz="1400" dirty="0" smtClean="0"/>
                      <a:t>63</a:t>
                    </a:r>
                    <a:endParaRPr lang="es-ES" sz="1400" dirty="0"/>
                  </a:p>
                </p:txBody>
              </p:sp>
            </p:grpSp>
          </p:grpSp>
          <p:pic>
            <p:nvPicPr>
              <p:cNvPr id="69"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5400000">
                <a:off x="3959932" y="1880828"/>
                <a:ext cx="3240359" cy="2304256"/>
              </a:xfrm>
              <a:prstGeom prst="rect">
                <a:avLst/>
              </a:prstGeom>
              <a:noFill/>
              <a:ln w="9525">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 name="Text Box 12"/>
              <p:cNvSpPr txBox="1">
                <a:spLocks noChangeArrowheads="1"/>
              </p:cNvSpPr>
              <p:nvPr/>
            </p:nvSpPr>
            <p:spPr bwMode="auto">
              <a:xfrm>
                <a:off x="4572000" y="4221088"/>
                <a:ext cx="813119" cy="326234"/>
              </a:xfrm>
              <a:prstGeom prst="rect">
                <a:avLst/>
              </a:prstGeom>
              <a:solidFill>
                <a:schemeClr val="bg1"/>
              </a:solidFill>
              <a:ln w="9525">
                <a:solidFill>
                  <a:srgbClr val="002060"/>
                </a:solidFill>
                <a:miter lim="800000"/>
                <a:headEnd/>
                <a:tailEnd/>
              </a:ln>
              <a:effectLst/>
            </p:spPr>
            <p:txBody>
              <a:bodyPr wrap="square">
                <a:spAutoFit/>
              </a:bodyPr>
              <a:lstStyle/>
              <a:p>
                <a:r>
                  <a:rPr lang="es-ES" sz="1400" dirty="0" smtClean="0"/>
                  <a:t>CK5/6</a:t>
                </a:r>
                <a:endParaRPr lang="es-ES" sz="1400" dirty="0"/>
              </a:p>
            </p:txBody>
          </p:sp>
          <p:sp>
            <p:nvSpPr>
              <p:cNvPr id="71" name="Text Box 12"/>
              <p:cNvSpPr txBox="1">
                <a:spLocks noChangeArrowheads="1"/>
              </p:cNvSpPr>
              <p:nvPr/>
            </p:nvSpPr>
            <p:spPr bwMode="auto">
              <a:xfrm>
                <a:off x="6876255" y="4208170"/>
                <a:ext cx="932087" cy="326234"/>
              </a:xfrm>
              <a:prstGeom prst="rect">
                <a:avLst/>
              </a:prstGeom>
              <a:solidFill>
                <a:schemeClr val="bg1"/>
              </a:solidFill>
              <a:ln w="9525">
                <a:solidFill>
                  <a:srgbClr val="002060"/>
                </a:solidFill>
                <a:miter lim="800000"/>
                <a:headEnd/>
                <a:tailEnd/>
              </a:ln>
              <a:effectLst/>
            </p:spPr>
            <p:txBody>
              <a:bodyPr wrap="square">
                <a:spAutoFit/>
              </a:bodyPr>
              <a:lstStyle/>
              <a:p>
                <a:r>
                  <a:rPr lang="es-ES" sz="1400" dirty="0" smtClean="0"/>
                  <a:t>CK903</a:t>
                </a:r>
                <a:endParaRPr lang="es-ES" sz="1400" dirty="0"/>
              </a:p>
            </p:txBody>
          </p:sp>
        </p:grpSp>
      </p:grpSp>
      <p:sp>
        <p:nvSpPr>
          <p:cNvPr id="76" name="Text Box 12"/>
          <p:cNvSpPr txBox="1">
            <a:spLocks noChangeArrowheads="1"/>
          </p:cNvSpPr>
          <p:nvPr/>
        </p:nvSpPr>
        <p:spPr bwMode="auto">
          <a:xfrm>
            <a:off x="14996546" y="7609215"/>
            <a:ext cx="628224" cy="307777"/>
          </a:xfrm>
          <a:prstGeom prst="rect">
            <a:avLst/>
          </a:prstGeom>
          <a:solidFill>
            <a:schemeClr val="bg1"/>
          </a:solidFill>
          <a:ln w="9525">
            <a:solidFill>
              <a:srgbClr val="002060"/>
            </a:solidFill>
            <a:miter lim="800000"/>
            <a:headEnd/>
            <a:tailEnd/>
          </a:ln>
          <a:effectLst/>
        </p:spPr>
        <p:txBody>
          <a:bodyPr wrap="square">
            <a:spAutoFit/>
          </a:bodyPr>
          <a:lstStyle/>
          <a:p>
            <a:r>
              <a:rPr lang="es-ES" sz="1400" dirty="0" smtClean="0"/>
              <a:t>TTF1</a:t>
            </a:r>
            <a:endParaRPr lang="es-ES" sz="1400" dirty="0"/>
          </a:p>
        </p:txBody>
      </p:sp>
      <p:sp>
        <p:nvSpPr>
          <p:cNvPr id="77" name="Text Box 12"/>
          <p:cNvSpPr txBox="1">
            <a:spLocks noChangeArrowheads="1"/>
          </p:cNvSpPr>
          <p:nvPr/>
        </p:nvSpPr>
        <p:spPr bwMode="auto">
          <a:xfrm>
            <a:off x="17300802" y="7609215"/>
            <a:ext cx="844248" cy="307777"/>
          </a:xfrm>
          <a:prstGeom prst="rect">
            <a:avLst/>
          </a:prstGeom>
          <a:solidFill>
            <a:schemeClr val="bg1"/>
          </a:solidFill>
          <a:ln w="9525">
            <a:solidFill>
              <a:srgbClr val="002060"/>
            </a:solidFill>
            <a:miter lim="800000"/>
            <a:headEnd/>
            <a:tailEnd/>
          </a:ln>
          <a:effectLst/>
        </p:spPr>
        <p:txBody>
          <a:bodyPr wrap="square">
            <a:spAutoFit/>
          </a:bodyPr>
          <a:lstStyle/>
          <a:p>
            <a:r>
              <a:rPr lang="es-ES" sz="1400" dirty="0" err="1" smtClean="0"/>
              <a:t>Napsin</a:t>
            </a:r>
            <a:r>
              <a:rPr lang="es-ES" sz="1400" dirty="0" smtClean="0"/>
              <a:t> A</a:t>
            </a:r>
            <a:endParaRPr lang="es-ES" sz="1400" dirty="0"/>
          </a:p>
        </p:txBody>
      </p:sp>
      <p:sp>
        <p:nvSpPr>
          <p:cNvPr id="78" name="1 CuadroTexto"/>
          <p:cNvSpPr txBox="1"/>
          <p:nvPr/>
        </p:nvSpPr>
        <p:spPr>
          <a:xfrm>
            <a:off x="16126785" y="12550472"/>
            <a:ext cx="3458425" cy="1631216"/>
          </a:xfrm>
          <a:prstGeom prst="rect">
            <a:avLst/>
          </a:prstGeom>
          <a:noFill/>
        </p:spPr>
        <p:txBody>
          <a:bodyPr wrap="square" rtlCol="0">
            <a:spAutoFit/>
          </a:bodyPr>
          <a:lstStyle/>
          <a:p>
            <a:r>
              <a:rPr lang="es-ES" sz="2000" dirty="0" smtClean="0">
                <a:solidFill>
                  <a:srgbClr val="006699"/>
                </a:solidFill>
                <a:latin typeface="Arial" charset="0"/>
                <a:cs typeface="Arial" charset="0"/>
              </a:rPr>
              <a:t>Figura </a:t>
            </a:r>
            <a:r>
              <a:rPr lang="es-ES" sz="2000" dirty="0" smtClean="0">
                <a:solidFill>
                  <a:srgbClr val="006699"/>
                </a:solidFill>
                <a:latin typeface="Arial" charset="0"/>
                <a:cs typeface="Arial" charset="0"/>
              </a:rPr>
              <a:t>2</a:t>
            </a:r>
            <a:r>
              <a:rPr lang="es-ES" sz="2000" dirty="0" smtClean="0">
                <a:solidFill>
                  <a:srgbClr val="006699"/>
                </a:solidFill>
                <a:latin typeface="Arial" charset="0"/>
                <a:cs typeface="Arial" charset="0"/>
              </a:rPr>
              <a:t>. </a:t>
            </a:r>
          </a:p>
          <a:p>
            <a:r>
              <a:rPr lang="es-ES" sz="2000" dirty="0" smtClean="0">
                <a:solidFill>
                  <a:srgbClr val="006699"/>
                </a:solidFill>
                <a:latin typeface="Arial" charset="0"/>
                <a:cs typeface="Arial" charset="0"/>
              </a:rPr>
              <a:t>Carcinoma escamoso no </a:t>
            </a:r>
            <a:r>
              <a:rPr lang="es-ES" sz="2000" dirty="0" err="1" smtClean="0">
                <a:solidFill>
                  <a:srgbClr val="006699"/>
                </a:solidFill>
                <a:latin typeface="Arial" charset="0"/>
                <a:cs typeface="Arial" charset="0"/>
              </a:rPr>
              <a:t>queratinizante</a:t>
            </a:r>
            <a:r>
              <a:rPr lang="es-ES" sz="2000" dirty="0" smtClean="0">
                <a:solidFill>
                  <a:srgbClr val="006699"/>
                </a:solidFill>
                <a:latin typeface="Arial" charset="0"/>
                <a:cs typeface="Arial" charset="0"/>
              </a:rPr>
              <a:t>.</a:t>
            </a:r>
          </a:p>
          <a:p>
            <a:r>
              <a:rPr lang="es-ES" sz="2000" dirty="0" smtClean="0">
                <a:solidFill>
                  <a:srgbClr val="006699"/>
                </a:solidFill>
                <a:latin typeface="Arial" charset="0"/>
                <a:cs typeface="Arial" charset="0"/>
              </a:rPr>
              <a:t>Expresión </a:t>
            </a:r>
            <a:r>
              <a:rPr lang="es-ES" sz="2000" dirty="0">
                <a:solidFill>
                  <a:srgbClr val="006699"/>
                </a:solidFill>
                <a:latin typeface="Arial" charset="0"/>
                <a:cs typeface="Arial" charset="0"/>
              </a:rPr>
              <a:t>de </a:t>
            </a:r>
            <a:r>
              <a:rPr lang="es-ES" sz="2000" dirty="0" smtClean="0">
                <a:solidFill>
                  <a:srgbClr val="006699"/>
                </a:solidFill>
                <a:latin typeface="Arial" charset="0"/>
                <a:cs typeface="Arial" charset="0"/>
              </a:rPr>
              <a:t>CK5/6, CK903 y </a:t>
            </a:r>
            <a:r>
              <a:rPr lang="es-ES" sz="2000" dirty="0" smtClean="0">
                <a:solidFill>
                  <a:srgbClr val="006699"/>
                </a:solidFill>
                <a:latin typeface="Arial" charset="0"/>
                <a:cs typeface="Arial" charset="0"/>
              </a:rPr>
              <a:t>p63.</a:t>
            </a:r>
            <a:endParaRPr lang="es-ES" sz="2000" dirty="0">
              <a:solidFill>
                <a:srgbClr val="006699"/>
              </a:solidFill>
              <a:latin typeface="Arial" charset="0"/>
              <a:cs typeface="Arial" charset="0"/>
            </a:endParaRPr>
          </a:p>
        </p:txBody>
      </p:sp>
      <p:pic>
        <p:nvPicPr>
          <p:cNvPr id="1027" name="Picture 3"/>
          <p:cNvPicPr>
            <a:picLocks noChangeAspect="1" noChangeArrowheads="1"/>
          </p:cNvPicPr>
          <p:nvPr/>
        </p:nvPicPr>
        <p:blipFill>
          <a:blip r:embed="rId11" cstate="print"/>
          <a:srcRect/>
          <a:stretch>
            <a:fillRect/>
          </a:stretch>
        </p:blipFill>
        <p:spPr bwMode="auto">
          <a:xfrm>
            <a:off x="12600434" y="14985970"/>
            <a:ext cx="6840760" cy="5005714"/>
          </a:xfrm>
          <a:prstGeom prst="rect">
            <a:avLst/>
          </a:prstGeom>
          <a:noFill/>
          <a:ln w="9525">
            <a:solidFill>
              <a:srgbClr val="002060"/>
            </a:solidFill>
            <a:miter lim="800000"/>
            <a:headEnd/>
            <a:tailEnd/>
          </a:ln>
          <a:effectLst/>
        </p:spPr>
      </p:pic>
      <p:pic>
        <p:nvPicPr>
          <p:cNvPr id="1028" name="Picture 4"/>
          <p:cNvPicPr>
            <a:picLocks noChangeAspect="1" noChangeArrowheads="1"/>
          </p:cNvPicPr>
          <p:nvPr/>
        </p:nvPicPr>
        <p:blipFill>
          <a:blip r:embed="rId12" cstate="print"/>
          <a:srcRect/>
          <a:stretch>
            <a:fillRect/>
          </a:stretch>
        </p:blipFill>
        <p:spPr bwMode="auto">
          <a:xfrm>
            <a:off x="12561193" y="21238472"/>
            <a:ext cx="6880001" cy="6732572"/>
          </a:xfrm>
          <a:prstGeom prst="rect">
            <a:avLst/>
          </a:prstGeom>
          <a:noFill/>
          <a:ln w="9525">
            <a:solidFill>
              <a:srgbClr val="002060"/>
            </a:solidFill>
            <a:miter lim="800000"/>
            <a:headEnd/>
            <a:tailEnd/>
          </a:ln>
          <a:effectLst/>
        </p:spPr>
      </p:pic>
      <p:sp>
        <p:nvSpPr>
          <p:cNvPr id="79" name="1 CuadroTexto"/>
          <p:cNvSpPr txBox="1"/>
          <p:nvPr/>
        </p:nvSpPr>
        <p:spPr>
          <a:xfrm>
            <a:off x="12528426" y="20026530"/>
            <a:ext cx="7200800" cy="707886"/>
          </a:xfrm>
          <a:prstGeom prst="rect">
            <a:avLst/>
          </a:prstGeom>
          <a:noFill/>
        </p:spPr>
        <p:txBody>
          <a:bodyPr wrap="square" rtlCol="0">
            <a:spAutoFit/>
          </a:bodyPr>
          <a:lstStyle/>
          <a:p>
            <a:r>
              <a:rPr lang="es-ES" sz="2000" dirty="0" smtClean="0">
                <a:solidFill>
                  <a:srgbClr val="006699"/>
                </a:solidFill>
                <a:latin typeface="Arial" charset="0"/>
                <a:cs typeface="Arial" charset="0"/>
              </a:rPr>
              <a:t>Figura</a:t>
            </a:r>
            <a:r>
              <a:rPr lang="es-ES" sz="2000" dirty="0" smtClean="0">
                <a:solidFill>
                  <a:srgbClr val="006699"/>
                </a:solidFill>
                <a:latin typeface="Arial" charset="0"/>
                <a:cs typeface="Arial" charset="0"/>
              </a:rPr>
              <a:t> 3. Resultados generales de un chip de secuenciación masiva. </a:t>
            </a:r>
            <a:endParaRPr lang="es-ES" sz="2000" dirty="0">
              <a:solidFill>
                <a:srgbClr val="006699"/>
              </a:solidFill>
              <a:latin typeface="Arial" charset="0"/>
              <a:cs typeface="Arial" charset="0"/>
            </a:endParaRPr>
          </a:p>
        </p:txBody>
      </p:sp>
      <p:sp>
        <p:nvSpPr>
          <p:cNvPr id="80" name="1 CuadroTexto"/>
          <p:cNvSpPr txBox="1"/>
          <p:nvPr/>
        </p:nvSpPr>
        <p:spPr>
          <a:xfrm>
            <a:off x="12528426" y="28007224"/>
            <a:ext cx="7200800" cy="707886"/>
          </a:xfrm>
          <a:prstGeom prst="rect">
            <a:avLst/>
          </a:prstGeom>
          <a:noFill/>
        </p:spPr>
        <p:txBody>
          <a:bodyPr wrap="square" rtlCol="0">
            <a:spAutoFit/>
          </a:bodyPr>
          <a:lstStyle/>
          <a:p>
            <a:r>
              <a:rPr lang="es-ES" sz="2000" dirty="0" smtClean="0">
                <a:solidFill>
                  <a:srgbClr val="006699"/>
                </a:solidFill>
                <a:latin typeface="Arial" charset="0"/>
                <a:cs typeface="Arial" charset="0"/>
              </a:rPr>
              <a:t>Figura 4. </a:t>
            </a:r>
            <a:r>
              <a:rPr lang="es-ES" sz="2000" dirty="0" err="1" smtClean="0">
                <a:solidFill>
                  <a:srgbClr val="006699"/>
                </a:solidFill>
                <a:latin typeface="Arial" charset="0"/>
                <a:cs typeface="Arial" charset="0"/>
              </a:rPr>
              <a:t>Variant</a:t>
            </a:r>
            <a:r>
              <a:rPr lang="es-ES" sz="2000" dirty="0" smtClean="0">
                <a:solidFill>
                  <a:srgbClr val="006699"/>
                </a:solidFill>
                <a:latin typeface="Arial" charset="0"/>
                <a:cs typeface="Arial" charset="0"/>
              </a:rPr>
              <a:t> </a:t>
            </a:r>
            <a:r>
              <a:rPr lang="es-ES" sz="2000" dirty="0" err="1" smtClean="0">
                <a:solidFill>
                  <a:srgbClr val="006699"/>
                </a:solidFill>
                <a:latin typeface="Arial" charset="0"/>
                <a:cs typeface="Arial" charset="0"/>
              </a:rPr>
              <a:t>Impact</a:t>
            </a:r>
            <a:r>
              <a:rPr lang="es-ES" sz="2000" dirty="0" smtClean="0">
                <a:solidFill>
                  <a:srgbClr val="006699"/>
                </a:solidFill>
                <a:latin typeface="Arial" charset="0"/>
                <a:cs typeface="Arial" charset="0"/>
              </a:rPr>
              <a:t> de los resultados de la secuenciación masiva de DNA de 50 de los 170 casos de la serie.</a:t>
            </a:r>
            <a:endParaRPr lang="es-ES" sz="2000" dirty="0">
              <a:solidFill>
                <a:srgbClr val="006699"/>
              </a:solidFill>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1037</Words>
  <Application>Microsoft Office PowerPoint</Application>
  <PresentationFormat>Personalizado</PresentationFormat>
  <Paragraphs>28</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73</cp:revision>
  <dcterms:created xsi:type="dcterms:W3CDTF">2017-12-18T15:23:33Z</dcterms:created>
  <dcterms:modified xsi:type="dcterms:W3CDTF">2018-06-01T10:05:45Z</dcterms:modified>
</cp:coreProperties>
</file>